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43" autoAdjust="0"/>
  </p:normalViewPr>
  <p:slideViewPr>
    <p:cSldViewPr snapToGrid="0">
      <p:cViewPr varScale="1">
        <p:scale>
          <a:sx n="114" d="100"/>
          <a:sy n="114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7A1330-BB0F-460A-AAC4-175167B5735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FB9E57-FD4C-42F9-AB2B-C55B3703ED0E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400" dirty="0"/>
            <a:t>ОФ</a:t>
          </a:r>
          <a:r>
            <a:rPr lang="ru-RU" sz="1400" baseline="0" dirty="0"/>
            <a:t> «КХ»</a:t>
          </a:r>
          <a:endParaRPr lang="ru-RU" sz="1400" dirty="0"/>
        </a:p>
      </dgm:t>
    </dgm:pt>
    <dgm:pt modelId="{D38F59B7-79AC-44A2-BB71-8B9CDE612471}" type="parTrans" cxnId="{718A85B9-26A3-4B56-AF66-2AD4724F2962}">
      <dgm:prSet/>
      <dgm:spPr/>
      <dgm:t>
        <a:bodyPr/>
        <a:lstStyle/>
        <a:p>
          <a:endParaRPr lang="ru-RU"/>
        </a:p>
      </dgm:t>
    </dgm:pt>
    <dgm:pt modelId="{165AE946-8D9B-4D3A-B56A-EE605935A972}" type="sibTrans" cxnId="{718A85B9-26A3-4B56-AF66-2AD4724F2962}">
      <dgm:prSet/>
      <dgm:spPr/>
      <dgm:t>
        <a:bodyPr/>
        <a:lstStyle/>
        <a:p>
          <a:endParaRPr lang="ru-RU"/>
        </a:p>
      </dgm:t>
    </dgm:pt>
    <dgm:pt modelId="{1F285B2E-9394-4FF5-8F50-FBD8C27D1004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400" dirty="0"/>
            <a:t>Не зарегистрирован</a:t>
          </a:r>
        </a:p>
      </dgm:t>
    </dgm:pt>
    <dgm:pt modelId="{AB8C405B-131F-44D2-887E-F71ED30ABF81}" type="parTrans" cxnId="{B491B915-ECBB-44C1-87DB-F95CA789157A}">
      <dgm:prSet/>
      <dgm:spPr/>
      <dgm:t>
        <a:bodyPr/>
        <a:lstStyle/>
        <a:p>
          <a:endParaRPr lang="ru-RU"/>
        </a:p>
      </dgm:t>
    </dgm:pt>
    <dgm:pt modelId="{2959650E-516D-46A5-892D-39C629BC5A4F}" type="sibTrans" cxnId="{B491B915-ECBB-44C1-87DB-F95CA789157A}">
      <dgm:prSet/>
      <dgm:spPr/>
      <dgm:t>
        <a:bodyPr/>
        <a:lstStyle/>
        <a:p>
          <a:endParaRPr lang="ru-RU"/>
        </a:p>
      </dgm:t>
    </dgm:pt>
    <dgm:pt modelId="{028F3634-84A3-4AC7-92E5-3A2DEB3BB583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b="1" dirty="0"/>
            <a:t>ЛС</a:t>
          </a:r>
        </a:p>
      </dgm:t>
    </dgm:pt>
    <dgm:pt modelId="{F64085F8-5EFD-4EE3-A346-1A4E9A7CA56C}" type="sibTrans" cxnId="{A52390ED-7A90-4867-99F6-C6B28447BC10}">
      <dgm:prSet/>
      <dgm:spPr/>
      <dgm:t>
        <a:bodyPr/>
        <a:lstStyle/>
        <a:p>
          <a:endParaRPr lang="ru-RU"/>
        </a:p>
      </dgm:t>
    </dgm:pt>
    <dgm:pt modelId="{7335223A-2941-44B5-B444-440CF2E20DA4}" type="parTrans" cxnId="{A52390ED-7A90-4867-99F6-C6B28447BC10}">
      <dgm:prSet/>
      <dgm:spPr/>
      <dgm:t>
        <a:bodyPr/>
        <a:lstStyle/>
        <a:p>
          <a:endParaRPr lang="ru-RU"/>
        </a:p>
      </dgm:t>
    </dgm:pt>
    <dgm:pt modelId="{1C4CDD3E-D4A7-415F-939E-DC3007DD5E6A}">
      <dgm:prSet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400" dirty="0" err="1"/>
            <a:t>Орфанный</a:t>
          </a:r>
          <a:r>
            <a:rPr lang="ru-RU" sz="1400" dirty="0"/>
            <a:t> перечень ЛС</a:t>
          </a:r>
        </a:p>
      </dgm:t>
    </dgm:pt>
    <dgm:pt modelId="{C425F4E6-2DFC-4F33-9C18-957AE4DEC2FA}" type="parTrans" cxnId="{858D8079-7E47-4D19-A254-3B5B21EF1A97}">
      <dgm:prSet/>
      <dgm:spPr/>
      <dgm:t>
        <a:bodyPr/>
        <a:lstStyle/>
        <a:p>
          <a:endParaRPr lang="ru-RU"/>
        </a:p>
      </dgm:t>
    </dgm:pt>
    <dgm:pt modelId="{6AE18701-12A0-4325-84C7-3337D7431855}" type="sibTrans" cxnId="{858D8079-7E47-4D19-A254-3B5B21EF1A97}">
      <dgm:prSet/>
      <dgm:spPr/>
      <dgm:t>
        <a:bodyPr/>
        <a:lstStyle/>
        <a:p>
          <a:endParaRPr lang="ru-RU"/>
        </a:p>
      </dgm:t>
    </dgm:pt>
    <dgm:pt modelId="{56577380-1E89-4C81-9FAD-89A5D22CFFE0}" type="pres">
      <dgm:prSet presAssocID="{897A1330-BB0F-460A-AAC4-175167B5735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006F0B3-B6D3-4F1B-B6FD-EA6499257AAD}" type="pres">
      <dgm:prSet presAssocID="{028F3634-84A3-4AC7-92E5-3A2DEB3BB583}" presName="root" presStyleCnt="0"/>
      <dgm:spPr/>
    </dgm:pt>
    <dgm:pt modelId="{99060294-704B-4717-96FC-C00EB7B5E08F}" type="pres">
      <dgm:prSet presAssocID="{028F3634-84A3-4AC7-92E5-3A2DEB3BB583}" presName="rootComposite" presStyleCnt="0"/>
      <dgm:spPr/>
    </dgm:pt>
    <dgm:pt modelId="{2E613116-610B-42B7-B380-D19B6823E828}" type="pres">
      <dgm:prSet presAssocID="{028F3634-84A3-4AC7-92E5-3A2DEB3BB583}" presName="rootText" presStyleLbl="node1" presStyleIdx="0" presStyleCnt="1"/>
      <dgm:spPr/>
      <dgm:t>
        <a:bodyPr/>
        <a:lstStyle/>
        <a:p>
          <a:endParaRPr lang="ru-RU"/>
        </a:p>
      </dgm:t>
    </dgm:pt>
    <dgm:pt modelId="{4F23F94F-AF75-4581-8E1A-A2722E1268FD}" type="pres">
      <dgm:prSet presAssocID="{028F3634-84A3-4AC7-92E5-3A2DEB3BB583}" presName="rootConnector" presStyleLbl="node1" presStyleIdx="0" presStyleCnt="1"/>
      <dgm:spPr/>
      <dgm:t>
        <a:bodyPr/>
        <a:lstStyle/>
        <a:p>
          <a:endParaRPr lang="ru-RU"/>
        </a:p>
      </dgm:t>
    </dgm:pt>
    <dgm:pt modelId="{63EBFEF6-1456-48D3-ABA7-EC01807475D9}" type="pres">
      <dgm:prSet presAssocID="{028F3634-84A3-4AC7-92E5-3A2DEB3BB583}" presName="childShape" presStyleCnt="0"/>
      <dgm:spPr/>
    </dgm:pt>
    <dgm:pt modelId="{BA7C41C7-6A05-43CF-BF76-38B45DF1DEC8}" type="pres">
      <dgm:prSet presAssocID="{D38F59B7-79AC-44A2-BB71-8B9CDE612471}" presName="Name13" presStyleLbl="parChTrans1D2" presStyleIdx="0" presStyleCnt="3"/>
      <dgm:spPr/>
      <dgm:t>
        <a:bodyPr/>
        <a:lstStyle/>
        <a:p>
          <a:endParaRPr lang="ru-RU"/>
        </a:p>
      </dgm:t>
    </dgm:pt>
    <dgm:pt modelId="{174D1C65-2CF8-4BB4-8A9D-2157F00AFFC0}" type="pres">
      <dgm:prSet presAssocID="{0BFB9E57-FD4C-42F9-AB2B-C55B3703ED0E}" presName="childText" presStyleLbl="bgAcc1" presStyleIdx="0" presStyleCnt="3" custScaleX="272479" custScaleY="66082" custLinFactNeighborX="22587" custLinFactNeighborY="-10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96A8DD-07FA-43F2-99E1-32D9AE9B0D74}" type="pres">
      <dgm:prSet presAssocID="{AB8C405B-131F-44D2-887E-F71ED30ABF81}" presName="Name13" presStyleLbl="parChTrans1D2" presStyleIdx="1" presStyleCnt="3"/>
      <dgm:spPr/>
      <dgm:t>
        <a:bodyPr/>
        <a:lstStyle/>
        <a:p>
          <a:endParaRPr lang="ru-RU"/>
        </a:p>
      </dgm:t>
    </dgm:pt>
    <dgm:pt modelId="{1DBBF8CD-6A81-42C6-967C-AE7A2B846CA4}" type="pres">
      <dgm:prSet presAssocID="{1F285B2E-9394-4FF5-8F50-FBD8C27D1004}" presName="childText" presStyleLbl="bgAcc1" presStyleIdx="1" presStyleCnt="3" custScaleX="376001" custScaleY="79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2848FA-B002-4A3E-861B-E38AD2C26074}" type="pres">
      <dgm:prSet presAssocID="{C425F4E6-2DFC-4F33-9C18-957AE4DEC2FA}" presName="Name13" presStyleLbl="parChTrans1D2" presStyleIdx="2" presStyleCnt="3"/>
      <dgm:spPr/>
      <dgm:t>
        <a:bodyPr/>
        <a:lstStyle/>
        <a:p>
          <a:endParaRPr lang="ru-RU"/>
        </a:p>
      </dgm:t>
    </dgm:pt>
    <dgm:pt modelId="{B4EAEFF1-2654-4BAA-B210-440998E1D26D}" type="pres">
      <dgm:prSet presAssocID="{1C4CDD3E-D4A7-415F-939E-DC3007DD5E6A}" presName="childText" presStyleLbl="bgAcc1" presStyleIdx="2" presStyleCnt="3" custScaleX="351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768700-1B3E-4853-B576-7E41422DE72B}" type="presOf" srcId="{0BFB9E57-FD4C-42F9-AB2B-C55B3703ED0E}" destId="{174D1C65-2CF8-4BB4-8A9D-2157F00AFFC0}" srcOrd="0" destOrd="0" presId="urn:microsoft.com/office/officeart/2005/8/layout/hierarchy3"/>
    <dgm:cxn modelId="{858D8079-7E47-4D19-A254-3B5B21EF1A97}" srcId="{028F3634-84A3-4AC7-92E5-3A2DEB3BB583}" destId="{1C4CDD3E-D4A7-415F-939E-DC3007DD5E6A}" srcOrd="2" destOrd="0" parTransId="{C425F4E6-2DFC-4F33-9C18-957AE4DEC2FA}" sibTransId="{6AE18701-12A0-4325-84C7-3337D7431855}"/>
    <dgm:cxn modelId="{0CF62916-8675-41D0-8C1C-C5AC9F3B3660}" type="presOf" srcId="{C425F4E6-2DFC-4F33-9C18-957AE4DEC2FA}" destId="{5F2848FA-B002-4A3E-861B-E38AD2C26074}" srcOrd="0" destOrd="0" presId="urn:microsoft.com/office/officeart/2005/8/layout/hierarchy3"/>
    <dgm:cxn modelId="{42AB9747-0951-4234-B2FE-970986538B86}" type="presOf" srcId="{1C4CDD3E-D4A7-415F-939E-DC3007DD5E6A}" destId="{B4EAEFF1-2654-4BAA-B210-440998E1D26D}" srcOrd="0" destOrd="0" presId="urn:microsoft.com/office/officeart/2005/8/layout/hierarchy3"/>
    <dgm:cxn modelId="{A52390ED-7A90-4867-99F6-C6B28447BC10}" srcId="{897A1330-BB0F-460A-AAC4-175167B5735E}" destId="{028F3634-84A3-4AC7-92E5-3A2DEB3BB583}" srcOrd="0" destOrd="0" parTransId="{7335223A-2941-44B5-B444-440CF2E20DA4}" sibTransId="{F64085F8-5EFD-4EE3-A346-1A4E9A7CA56C}"/>
    <dgm:cxn modelId="{1FB04078-A6AE-46C8-8169-B18B45AC601B}" type="presOf" srcId="{D38F59B7-79AC-44A2-BB71-8B9CDE612471}" destId="{BA7C41C7-6A05-43CF-BF76-38B45DF1DEC8}" srcOrd="0" destOrd="0" presId="urn:microsoft.com/office/officeart/2005/8/layout/hierarchy3"/>
    <dgm:cxn modelId="{46A6DF44-DBB4-4EE5-9A10-46B55736DC06}" type="presOf" srcId="{028F3634-84A3-4AC7-92E5-3A2DEB3BB583}" destId="{2E613116-610B-42B7-B380-D19B6823E828}" srcOrd="0" destOrd="0" presId="urn:microsoft.com/office/officeart/2005/8/layout/hierarchy3"/>
    <dgm:cxn modelId="{075CBFE3-CB7E-4802-AF5D-566F41BD377D}" type="presOf" srcId="{AB8C405B-131F-44D2-887E-F71ED30ABF81}" destId="{0D96A8DD-07FA-43F2-99E1-32D9AE9B0D74}" srcOrd="0" destOrd="0" presId="urn:microsoft.com/office/officeart/2005/8/layout/hierarchy3"/>
    <dgm:cxn modelId="{37D9B93C-FD77-45E2-810A-EB6E062EC23C}" type="presOf" srcId="{1F285B2E-9394-4FF5-8F50-FBD8C27D1004}" destId="{1DBBF8CD-6A81-42C6-967C-AE7A2B846CA4}" srcOrd="0" destOrd="0" presId="urn:microsoft.com/office/officeart/2005/8/layout/hierarchy3"/>
    <dgm:cxn modelId="{630D1B35-9535-4034-B2A4-45A3D9C4BA9D}" type="presOf" srcId="{897A1330-BB0F-460A-AAC4-175167B5735E}" destId="{56577380-1E89-4C81-9FAD-89A5D22CFFE0}" srcOrd="0" destOrd="0" presId="urn:microsoft.com/office/officeart/2005/8/layout/hierarchy3"/>
    <dgm:cxn modelId="{E3F7F66C-B204-4690-B80A-1C8AA1BD6BC0}" type="presOf" srcId="{028F3634-84A3-4AC7-92E5-3A2DEB3BB583}" destId="{4F23F94F-AF75-4581-8E1A-A2722E1268FD}" srcOrd="1" destOrd="0" presId="urn:microsoft.com/office/officeart/2005/8/layout/hierarchy3"/>
    <dgm:cxn modelId="{B491B915-ECBB-44C1-87DB-F95CA789157A}" srcId="{028F3634-84A3-4AC7-92E5-3A2DEB3BB583}" destId="{1F285B2E-9394-4FF5-8F50-FBD8C27D1004}" srcOrd="1" destOrd="0" parTransId="{AB8C405B-131F-44D2-887E-F71ED30ABF81}" sibTransId="{2959650E-516D-46A5-892D-39C629BC5A4F}"/>
    <dgm:cxn modelId="{718A85B9-26A3-4B56-AF66-2AD4724F2962}" srcId="{028F3634-84A3-4AC7-92E5-3A2DEB3BB583}" destId="{0BFB9E57-FD4C-42F9-AB2B-C55B3703ED0E}" srcOrd="0" destOrd="0" parTransId="{D38F59B7-79AC-44A2-BB71-8B9CDE612471}" sibTransId="{165AE946-8D9B-4D3A-B56A-EE605935A972}"/>
    <dgm:cxn modelId="{E62BBF44-0589-4F60-88CC-B6CC6B9987AC}" type="presParOf" srcId="{56577380-1E89-4C81-9FAD-89A5D22CFFE0}" destId="{4006F0B3-B6D3-4F1B-B6FD-EA6499257AAD}" srcOrd="0" destOrd="0" presId="urn:microsoft.com/office/officeart/2005/8/layout/hierarchy3"/>
    <dgm:cxn modelId="{C7D2DD3B-7326-4C9F-9657-F2FDE5857223}" type="presParOf" srcId="{4006F0B3-B6D3-4F1B-B6FD-EA6499257AAD}" destId="{99060294-704B-4717-96FC-C00EB7B5E08F}" srcOrd="0" destOrd="0" presId="urn:microsoft.com/office/officeart/2005/8/layout/hierarchy3"/>
    <dgm:cxn modelId="{22C4833E-C577-47BE-98E3-333EBE7C1A0A}" type="presParOf" srcId="{99060294-704B-4717-96FC-C00EB7B5E08F}" destId="{2E613116-610B-42B7-B380-D19B6823E828}" srcOrd="0" destOrd="0" presId="urn:microsoft.com/office/officeart/2005/8/layout/hierarchy3"/>
    <dgm:cxn modelId="{3A69B6A0-6BC6-4ED8-BEE2-6AB95CCB89D9}" type="presParOf" srcId="{99060294-704B-4717-96FC-C00EB7B5E08F}" destId="{4F23F94F-AF75-4581-8E1A-A2722E1268FD}" srcOrd="1" destOrd="0" presId="urn:microsoft.com/office/officeart/2005/8/layout/hierarchy3"/>
    <dgm:cxn modelId="{CEF1297E-F07B-4464-8CD8-D879250732AA}" type="presParOf" srcId="{4006F0B3-B6D3-4F1B-B6FD-EA6499257AAD}" destId="{63EBFEF6-1456-48D3-ABA7-EC01807475D9}" srcOrd="1" destOrd="0" presId="urn:microsoft.com/office/officeart/2005/8/layout/hierarchy3"/>
    <dgm:cxn modelId="{B74BFAE4-D594-4AC4-AFE1-A26947AEDDAF}" type="presParOf" srcId="{63EBFEF6-1456-48D3-ABA7-EC01807475D9}" destId="{BA7C41C7-6A05-43CF-BF76-38B45DF1DEC8}" srcOrd="0" destOrd="0" presId="urn:microsoft.com/office/officeart/2005/8/layout/hierarchy3"/>
    <dgm:cxn modelId="{65199886-8D86-4950-A5E7-22C5061254FF}" type="presParOf" srcId="{63EBFEF6-1456-48D3-ABA7-EC01807475D9}" destId="{174D1C65-2CF8-4BB4-8A9D-2157F00AFFC0}" srcOrd="1" destOrd="0" presId="urn:microsoft.com/office/officeart/2005/8/layout/hierarchy3"/>
    <dgm:cxn modelId="{6E8B5DF3-06E0-4E96-AB4E-680221BE455D}" type="presParOf" srcId="{63EBFEF6-1456-48D3-ABA7-EC01807475D9}" destId="{0D96A8DD-07FA-43F2-99E1-32D9AE9B0D74}" srcOrd="2" destOrd="0" presId="urn:microsoft.com/office/officeart/2005/8/layout/hierarchy3"/>
    <dgm:cxn modelId="{4ECAA604-2564-462A-849A-A975AB62CE34}" type="presParOf" srcId="{63EBFEF6-1456-48D3-ABA7-EC01807475D9}" destId="{1DBBF8CD-6A81-42C6-967C-AE7A2B846CA4}" srcOrd="3" destOrd="0" presId="urn:microsoft.com/office/officeart/2005/8/layout/hierarchy3"/>
    <dgm:cxn modelId="{426E011B-08EA-411D-A848-2562BDE6814D}" type="presParOf" srcId="{63EBFEF6-1456-48D3-ABA7-EC01807475D9}" destId="{5F2848FA-B002-4A3E-861B-E38AD2C26074}" srcOrd="4" destOrd="0" presId="urn:microsoft.com/office/officeart/2005/8/layout/hierarchy3"/>
    <dgm:cxn modelId="{62AB8D3B-1455-4D2E-B0C8-8DFC4DDD6D99}" type="presParOf" srcId="{63EBFEF6-1456-48D3-ABA7-EC01807475D9}" destId="{B4EAEFF1-2654-4BAA-B210-440998E1D26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7A1330-BB0F-460A-AAC4-175167B5735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BFB9E57-FD4C-42F9-AB2B-C55B3703ED0E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400" b="1" dirty="0"/>
            <a:t>Заявка МО и МИО                  (3 дня)</a:t>
          </a:r>
        </a:p>
      </dgm:t>
    </dgm:pt>
    <dgm:pt modelId="{D38F59B7-79AC-44A2-BB71-8B9CDE612471}" type="parTrans" cxnId="{718A85B9-26A3-4B56-AF66-2AD4724F2962}">
      <dgm:prSet/>
      <dgm:spPr/>
      <dgm:t>
        <a:bodyPr/>
        <a:lstStyle/>
        <a:p>
          <a:endParaRPr lang="ru-RU"/>
        </a:p>
      </dgm:t>
    </dgm:pt>
    <dgm:pt modelId="{165AE946-8D9B-4D3A-B56A-EE605935A972}" type="sibTrans" cxnId="{718A85B9-26A3-4B56-AF66-2AD4724F2962}">
      <dgm:prSet/>
      <dgm:spPr/>
      <dgm:t>
        <a:bodyPr/>
        <a:lstStyle/>
        <a:p>
          <a:endParaRPr lang="ru-RU"/>
        </a:p>
      </dgm:t>
    </dgm:pt>
    <dgm:pt modelId="{1F285B2E-9394-4FF5-8F50-FBD8C27D1004}">
      <dgm:prSet phldrT="[Текст]"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400" dirty="0">
              <a:solidFill>
                <a:schemeClr val="bg1"/>
              </a:solidFill>
            </a:rPr>
            <a:t>ФСМС (3 дня)</a:t>
          </a:r>
          <a:r>
            <a:rPr lang="ru-RU" sz="1600" b="1" dirty="0">
              <a:solidFill>
                <a:schemeClr val="bg1"/>
              </a:solidFill>
            </a:rPr>
            <a:t> </a:t>
          </a:r>
        </a:p>
      </dgm:t>
    </dgm:pt>
    <dgm:pt modelId="{AB8C405B-131F-44D2-887E-F71ED30ABF81}" type="parTrans" cxnId="{B491B915-ECBB-44C1-87DB-F95CA789157A}">
      <dgm:prSet/>
      <dgm:spPr/>
      <dgm:t>
        <a:bodyPr/>
        <a:lstStyle/>
        <a:p>
          <a:endParaRPr lang="ru-RU"/>
        </a:p>
      </dgm:t>
    </dgm:pt>
    <dgm:pt modelId="{2959650E-516D-46A5-892D-39C629BC5A4F}" type="sibTrans" cxnId="{B491B915-ECBB-44C1-87DB-F95CA789157A}">
      <dgm:prSet/>
      <dgm:spPr/>
      <dgm:t>
        <a:bodyPr/>
        <a:lstStyle/>
        <a:p>
          <a:endParaRPr lang="ru-RU"/>
        </a:p>
      </dgm:t>
    </dgm:pt>
    <dgm:pt modelId="{1C4CDD3E-D4A7-415F-939E-DC3007DD5E6A}">
      <dgm:prSet custT="1"/>
      <dgm:spPr>
        <a:solidFill>
          <a:schemeClr val="accent1">
            <a:lumMod val="75000"/>
            <a:alpha val="90000"/>
          </a:schemeClr>
        </a:solidFill>
      </dgm:spPr>
      <dgm:t>
        <a:bodyPr/>
        <a:lstStyle/>
        <a:p>
          <a:r>
            <a:rPr lang="ru-RU" sz="1400" b="0" dirty="0">
              <a:solidFill>
                <a:schemeClr val="bg1"/>
              </a:solidFill>
            </a:rPr>
            <a:t>СКФ (до 3-х мес.)</a:t>
          </a:r>
        </a:p>
      </dgm:t>
    </dgm:pt>
    <dgm:pt modelId="{C425F4E6-2DFC-4F33-9C18-957AE4DEC2FA}" type="parTrans" cxnId="{858D8079-7E47-4D19-A254-3B5B21EF1A97}">
      <dgm:prSet/>
      <dgm:spPr/>
      <dgm:t>
        <a:bodyPr/>
        <a:lstStyle/>
        <a:p>
          <a:endParaRPr lang="ru-RU"/>
        </a:p>
      </dgm:t>
    </dgm:pt>
    <dgm:pt modelId="{6AE18701-12A0-4325-84C7-3337D7431855}" type="sibTrans" cxnId="{858D8079-7E47-4D19-A254-3B5B21EF1A97}">
      <dgm:prSet/>
      <dgm:spPr/>
      <dgm:t>
        <a:bodyPr/>
        <a:lstStyle/>
        <a:p>
          <a:endParaRPr lang="ru-RU"/>
        </a:p>
      </dgm:t>
    </dgm:pt>
    <dgm:pt modelId="{56577380-1E89-4C81-9FAD-89A5D22CFFE0}" type="pres">
      <dgm:prSet presAssocID="{897A1330-BB0F-460A-AAC4-175167B5735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4518C2C-BA5D-4788-A9DA-E0822A9BC65C}" type="pres">
      <dgm:prSet presAssocID="{0BFB9E57-FD4C-42F9-AB2B-C55B3703ED0E}" presName="root" presStyleCnt="0"/>
      <dgm:spPr/>
    </dgm:pt>
    <dgm:pt modelId="{92D1DFEB-7351-42AF-BFDA-30D3E951F14A}" type="pres">
      <dgm:prSet presAssocID="{0BFB9E57-FD4C-42F9-AB2B-C55B3703ED0E}" presName="rootComposite" presStyleCnt="0"/>
      <dgm:spPr/>
    </dgm:pt>
    <dgm:pt modelId="{B370D5F9-18C3-4BDD-804D-098247707C5E}" type="pres">
      <dgm:prSet presAssocID="{0BFB9E57-FD4C-42F9-AB2B-C55B3703ED0E}" presName="rootText" presStyleLbl="node1" presStyleIdx="0" presStyleCnt="1" custScaleX="364901" custScaleY="167646"/>
      <dgm:spPr/>
      <dgm:t>
        <a:bodyPr/>
        <a:lstStyle/>
        <a:p>
          <a:endParaRPr lang="ru-RU"/>
        </a:p>
      </dgm:t>
    </dgm:pt>
    <dgm:pt modelId="{038C1F80-9A06-40FA-96AE-5D05D2D0062B}" type="pres">
      <dgm:prSet presAssocID="{0BFB9E57-FD4C-42F9-AB2B-C55B3703ED0E}" presName="rootConnector" presStyleLbl="node1" presStyleIdx="0" presStyleCnt="1"/>
      <dgm:spPr/>
      <dgm:t>
        <a:bodyPr/>
        <a:lstStyle/>
        <a:p>
          <a:endParaRPr lang="ru-RU"/>
        </a:p>
      </dgm:t>
    </dgm:pt>
    <dgm:pt modelId="{C21B4321-40C0-4A9D-9248-91ACE3E36197}" type="pres">
      <dgm:prSet presAssocID="{0BFB9E57-FD4C-42F9-AB2B-C55B3703ED0E}" presName="childShape" presStyleCnt="0"/>
      <dgm:spPr/>
    </dgm:pt>
    <dgm:pt modelId="{0D96A8DD-07FA-43F2-99E1-32D9AE9B0D74}" type="pres">
      <dgm:prSet presAssocID="{AB8C405B-131F-44D2-887E-F71ED30ABF81}" presName="Name13" presStyleLbl="parChTrans1D2" presStyleIdx="0" presStyleCnt="2"/>
      <dgm:spPr/>
      <dgm:t>
        <a:bodyPr/>
        <a:lstStyle/>
        <a:p>
          <a:endParaRPr lang="ru-RU"/>
        </a:p>
      </dgm:t>
    </dgm:pt>
    <dgm:pt modelId="{1DBBF8CD-6A81-42C6-967C-AE7A2B846CA4}" type="pres">
      <dgm:prSet presAssocID="{1F285B2E-9394-4FF5-8F50-FBD8C27D1004}" presName="childText" presStyleLbl="bgAcc1" presStyleIdx="0" presStyleCnt="2" custScaleX="376001" custLinFactNeighborX="86" custLinFactNeighborY="-61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2848FA-B002-4A3E-861B-E38AD2C26074}" type="pres">
      <dgm:prSet presAssocID="{C425F4E6-2DFC-4F33-9C18-957AE4DEC2FA}" presName="Name13" presStyleLbl="parChTrans1D2" presStyleIdx="1" presStyleCnt="2"/>
      <dgm:spPr/>
      <dgm:t>
        <a:bodyPr/>
        <a:lstStyle/>
        <a:p>
          <a:endParaRPr lang="ru-RU"/>
        </a:p>
      </dgm:t>
    </dgm:pt>
    <dgm:pt modelId="{B4EAEFF1-2654-4BAA-B210-440998E1D26D}" type="pres">
      <dgm:prSet presAssocID="{1C4CDD3E-D4A7-415F-939E-DC3007DD5E6A}" presName="childText" presStyleLbl="bgAcc1" presStyleIdx="1" presStyleCnt="2" custScaleX="400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C8FAF8-7116-4026-8F78-05513FDEE78A}" type="presOf" srcId="{C425F4E6-2DFC-4F33-9C18-957AE4DEC2FA}" destId="{5F2848FA-B002-4A3E-861B-E38AD2C26074}" srcOrd="0" destOrd="0" presId="urn:microsoft.com/office/officeart/2005/8/layout/hierarchy3"/>
    <dgm:cxn modelId="{858D8079-7E47-4D19-A254-3B5B21EF1A97}" srcId="{0BFB9E57-FD4C-42F9-AB2B-C55B3703ED0E}" destId="{1C4CDD3E-D4A7-415F-939E-DC3007DD5E6A}" srcOrd="1" destOrd="0" parTransId="{C425F4E6-2DFC-4F33-9C18-957AE4DEC2FA}" sibTransId="{6AE18701-12A0-4325-84C7-3337D7431855}"/>
    <dgm:cxn modelId="{32580374-0484-4709-9AC4-25F186DE256B}" type="presOf" srcId="{0BFB9E57-FD4C-42F9-AB2B-C55B3703ED0E}" destId="{038C1F80-9A06-40FA-96AE-5D05D2D0062B}" srcOrd="1" destOrd="0" presId="urn:microsoft.com/office/officeart/2005/8/layout/hierarchy3"/>
    <dgm:cxn modelId="{B28C266E-85B7-414F-A75B-864493E6BBF8}" type="presOf" srcId="{0BFB9E57-FD4C-42F9-AB2B-C55B3703ED0E}" destId="{B370D5F9-18C3-4BDD-804D-098247707C5E}" srcOrd="0" destOrd="0" presId="urn:microsoft.com/office/officeart/2005/8/layout/hierarchy3"/>
    <dgm:cxn modelId="{1D994ABA-DAF2-48CF-ACCB-44A4AAF6454C}" type="presOf" srcId="{1C4CDD3E-D4A7-415F-939E-DC3007DD5E6A}" destId="{B4EAEFF1-2654-4BAA-B210-440998E1D26D}" srcOrd="0" destOrd="0" presId="urn:microsoft.com/office/officeart/2005/8/layout/hierarchy3"/>
    <dgm:cxn modelId="{630D1B35-9535-4034-B2A4-45A3D9C4BA9D}" type="presOf" srcId="{897A1330-BB0F-460A-AAC4-175167B5735E}" destId="{56577380-1E89-4C81-9FAD-89A5D22CFFE0}" srcOrd="0" destOrd="0" presId="urn:microsoft.com/office/officeart/2005/8/layout/hierarchy3"/>
    <dgm:cxn modelId="{6F2E7D01-A070-49CC-B1E8-17E942A7CA64}" type="presOf" srcId="{AB8C405B-131F-44D2-887E-F71ED30ABF81}" destId="{0D96A8DD-07FA-43F2-99E1-32D9AE9B0D74}" srcOrd="0" destOrd="0" presId="urn:microsoft.com/office/officeart/2005/8/layout/hierarchy3"/>
    <dgm:cxn modelId="{B491B915-ECBB-44C1-87DB-F95CA789157A}" srcId="{0BFB9E57-FD4C-42F9-AB2B-C55B3703ED0E}" destId="{1F285B2E-9394-4FF5-8F50-FBD8C27D1004}" srcOrd="0" destOrd="0" parTransId="{AB8C405B-131F-44D2-887E-F71ED30ABF81}" sibTransId="{2959650E-516D-46A5-892D-39C629BC5A4F}"/>
    <dgm:cxn modelId="{718A85B9-26A3-4B56-AF66-2AD4724F2962}" srcId="{897A1330-BB0F-460A-AAC4-175167B5735E}" destId="{0BFB9E57-FD4C-42F9-AB2B-C55B3703ED0E}" srcOrd="0" destOrd="0" parTransId="{D38F59B7-79AC-44A2-BB71-8B9CDE612471}" sibTransId="{165AE946-8D9B-4D3A-B56A-EE605935A972}"/>
    <dgm:cxn modelId="{B7C5398F-9F14-46E3-8688-7E1276992962}" type="presOf" srcId="{1F285B2E-9394-4FF5-8F50-FBD8C27D1004}" destId="{1DBBF8CD-6A81-42C6-967C-AE7A2B846CA4}" srcOrd="0" destOrd="0" presId="urn:microsoft.com/office/officeart/2005/8/layout/hierarchy3"/>
    <dgm:cxn modelId="{4BCB91E5-6547-4B8D-821B-6B0C8F2420E7}" type="presParOf" srcId="{56577380-1E89-4C81-9FAD-89A5D22CFFE0}" destId="{74518C2C-BA5D-4788-A9DA-E0822A9BC65C}" srcOrd="0" destOrd="0" presId="urn:microsoft.com/office/officeart/2005/8/layout/hierarchy3"/>
    <dgm:cxn modelId="{CD0D956A-617F-48C3-AD6D-259A1979EA4C}" type="presParOf" srcId="{74518C2C-BA5D-4788-A9DA-E0822A9BC65C}" destId="{92D1DFEB-7351-42AF-BFDA-30D3E951F14A}" srcOrd="0" destOrd="0" presId="urn:microsoft.com/office/officeart/2005/8/layout/hierarchy3"/>
    <dgm:cxn modelId="{B36A75BB-25E1-4D51-8973-951CDC3D52ED}" type="presParOf" srcId="{92D1DFEB-7351-42AF-BFDA-30D3E951F14A}" destId="{B370D5F9-18C3-4BDD-804D-098247707C5E}" srcOrd="0" destOrd="0" presId="urn:microsoft.com/office/officeart/2005/8/layout/hierarchy3"/>
    <dgm:cxn modelId="{686BE1C1-EA54-45CC-A24D-C0C223363622}" type="presParOf" srcId="{92D1DFEB-7351-42AF-BFDA-30D3E951F14A}" destId="{038C1F80-9A06-40FA-96AE-5D05D2D0062B}" srcOrd="1" destOrd="0" presId="urn:microsoft.com/office/officeart/2005/8/layout/hierarchy3"/>
    <dgm:cxn modelId="{A0E9E5A7-C2CD-4966-90BE-C756D300F286}" type="presParOf" srcId="{74518C2C-BA5D-4788-A9DA-E0822A9BC65C}" destId="{C21B4321-40C0-4A9D-9248-91ACE3E36197}" srcOrd="1" destOrd="0" presId="urn:microsoft.com/office/officeart/2005/8/layout/hierarchy3"/>
    <dgm:cxn modelId="{C8BFF217-8F63-477B-9429-C6279A736E29}" type="presParOf" srcId="{C21B4321-40C0-4A9D-9248-91ACE3E36197}" destId="{0D96A8DD-07FA-43F2-99E1-32D9AE9B0D74}" srcOrd="0" destOrd="0" presId="urn:microsoft.com/office/officeart/2005/8/layout/hierarchy3"/>
    <dgm:cxn modelId="{3FDCA419-0E22-4D88-A261-79ADA85915C3}" type="presParOf" srcId="{C21B4321-40C0-4A9D-9248-91ACE3E36197}" destId="{1DBBF8CD-6A81-42C6-967C-AE7A2B846CA4}" srcOrd="1" destOrd="0" presId="urn:microsoft.com/office/officeart/2005/8/layout/hierarchy3"/>
    <dgm:cxn modelId="{FBC5A3CB-F0CE-413C-A2F7-920BF3139F83}" type="presParOf" srcId="{C21B4321-40C0-4A9D-9248-91ACE3E36197}" destId="{5F2848FA-B002-4A3E-861B-E38AD2C26074}" srcOrd="2" destOrd="0" presId="urn:microsoft.com/office/officeart/2005/8/layout/hierarchy3"/>
    <dgm:cxn modelId="{583F40EC-3E43-4DD0-9354-F76AF67C86AB}" type="presParOf" srcId="{C21B4321-40C0-4A9D-9248-91ACE3E36197}" destId="{B4EAEFF1-2654-4BAA-B210-440998E1D26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613116-610B-42B7-B380-D19B6823E828}">
      <dsp:nvSpPr>
        <dsp:cNvPr id="0" name=""/>
        <dsp:cNvSpPr/>
      </dsp:nvSpPr>
      <dsp:spPr>
        <a:xfrm>
          <a:off x="693" y="59648"/>
          <a:ext cx="685868" cy="342934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/>
            <a:t>ЛС</a:t>
          </a:r>
        </a:p>
      </dsp:txBody>
      <dsp:txXfrm>
        <a:off x="10737" y="69692"/>
        <a:ext cx="665780" cy="322846"/>
      </dsp:txXfrm>
    </dsp:sp>
    <dsp:sp modelId="{BA7C41C7-6A05-43CF-BF76-38B45DF1DEC8}">
      <dsp:nvSpPr>
        <dsp:cNvPr id="0" name=""/>
        <dsp:cNvSpPr/>
      </dsp:nvSpPr>
      <dsp:spPr>
        <a:xfrm>
          <a:off x="69280" y="402582"/>
          <a:ext cx="192520" cy="162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029"/>
              </a:lnTo>
              <a:lnTo>
                <a:pt x="192520" y="1620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4D1C65-2CF8-4BB4-8A9D-2157F00AFFC0}">
      <dsp:nvSpPr>
        <dsp:cNvPr id="0" name=""/>
        <dsp:cNvSpPr/>
      </dsp:nvSpPr>
      <dsp:spPr>
        <a:xfrm>
          <a:off x="261801" y="451303"/>
          <a:ext cx="1495077" cy="22661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ОФ</a:t>
          </a:r>
          <a:r>
            <a:rPr lang="ru-RU" sz="1400" kern="1200" baseline="0" dirty="0"/>
            <a:t> «КХ»</a:t>
          </a:r>
          <a:endParaRPr lang="ru-RU" sz="1400" kern="1200" dirty="0"/>
        </a:p>
      </dsp:txBody>
      <dsp:txXfrm>
        <a:off x="268438" y="457940"/>
        <a:ext cx="1481803" cy="213343"/>
      </dsp:txXfrm>
    </dsp:sp>
    <dsp:sp modelId="{0D96A8DD-07FA-43F2-99E1-32D9AE9B0D74}">
      <dsp:nvSpPr>
        <dsp:cNvPr id="0" name=""/>
        <dsp:cNvSpPr/>
      </dsp:nvSpPr>
      <dsp:spPr>
        <a:xfrm>
          <a:off x="23560" y="402582"/>
          <a:ext cx="91440" cy="5345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4560"/>
              </a:lnTo>
              <a:lnTo>
                <a:pt x="114306" y="5345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BF8CD-6A81-42C6-967C-AE7A2B846CA4}">
      <dsp:nvSpPr>
        <dsp:cNvPr id="0" name=""/>
        <dsp:cNvSpPr/>
      </dsp:nvSpPr>
      <dsp:spPr>
        <a:xfrm>
          <a:off x="137867" y="800667"/>
          <a:ext cx="2063097" cy="272951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Не зарегистрирован</a:t>
          </a:r>
        </a:p>
      </dsp:txBody>
      <dsp:txXfrm>
        <a:off x="145861" y="808661"/>
        <a:ext cx="2047109" cy="256963"/>
      </dsp:txXfrm>
    </dsp:sp>
    <dsp:sp modelId="{5F2848FA-B002-4A3E-861B-E38AD2C26074}">
      <dsp:nvSpPr>
        <dsp:cNvPr id="0" name=""/>
        <dsp:cNvSpPr/>
      </dsp:nvSpPr>
      <dsp:spPr>
        <a:xfrm>
          <a:off x="23560" y="402582"/>
          <a:ext cx="91440" cy="9282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28237"/>
              </a:lnTo>
              <a:lnTo>
                <a:pt x="114306" y="9282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AEFF1-2654-4BAA-B210-440998E1D26D}">
      <dsp:nvSpPr>
        <dsp:cNvPr id="0" name=""/>
        <dsp:cNvSpPr/>
      </dsp:nvSpPr>
      <dsp:spPr>
        <a:xfrm>
          <a:off x="137867" y="1159353"/>
          <a:ext cx="1929248" cy="342934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/>
            <a:t>Орфанный</a:t>
          </a:r>
          <a:r>
            <a:rPr lang="ru-RU" sz="1400" kern="1200" dirty="0"/>
            <a:t> перечень ЛС</a:t>
          </a:r>
        </a:p>
      </dsp:txBody>
      <dsp:txXfrm>
        <a:off x="147911" y="1169397"/>
        <a:ext cx="1909160" cy="322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70D5F9-18C3-4BDD-804D-098247707C5E}">
      <dsp:nvSpPr>
        <dsp:cNvPr id="0" name=""/>
        <dsp:cNvSpPr/>
      </dsp:nvSpPr>
      <dsp:spPr>
        <a:xfrm>
          <a:off x="1073" y="242052"/>
          <a:ext cx="1895642" cy="435456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Заявка МО и МИО                  (3 дня)</a:t>
          </a:r>
        </a:p>
      </dsp:txBody>
      <dsp:txXfrm>
        <a:off x="13827" y="254806"/>
        <a:ext cx="1870134" cy="409948"/>
      </dsp:txXfrm>
    </dsp:sp>
    <dsp:sp modelId="{0D96A8DD-07FA-43F2-99E1-32D9AE9B0D74}">
      <dsp:nvSpPr>
        <dsp:cNvPr id="0" name=""/>
        <dsp:cNvSpPr/>
      </dsp:nvSpPr>
      <dsp:spPr>
        <a:xfrm>
          <a:off x="190637" y="677508"/>
          <a:ext cx="189921" cy="17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742"/>
              </a:lnTo>
              <a:lnTo>
                <a:pt x="189921" y="1787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BF8CD-6A81-42C6-967C-AE7A2B846CA4}">
      <dsp:nvSpPr>
        <dsp:cNvPr id="0" name=""/>
        <dsp:cNvSpPr/>
      </dsp:nvSpPr>
      <dsp:spPr>
        <a:xfrm>
          <a:off x="380559" y="726377"/>
          <a:ext cx="1562645" cy="259747"/>
        </a:xfrm>
        <a:prstGeom prst="roundRect">
          <a:avLst>
            <a:gd name="adj" fmla="val 10000"/>
          </a:avLst>
        </a:prstGeom>
        <a:solidFill>
          <a:schemeClr val="accent1">
            <a:lumMod val="7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bg1"/>
              </a:solidFill>
            </a:rPr>
            <a:t>ФСМС (3 дня)</a:t>
          </a:r>
          <a:r>
            <a:rPr lang="ru-RU" sz="1600" b="1" kern="1200" dirty="0">
              <a:solidFill>
                <a:schemeClr val="bg1"/>
              </a:solidFill>
            </a:rPr>
            <a:t> </a:t>
          </a:r>
        </a:p>
      </dsp:txBody>
      <dsp:txXfrm>
        <a:off x="388167" y="733985"/>
        <a:ext cx="1547429" cy="244531"/>
      </dsp:txXfrm>
    </dsp:sp>
    <dsp:sp modelId="{5F2848FA-B002-4A3E-861B-E38AD2C26074}">
      <dsp:nvSpPr>
        <dsp:cNvPr id="0" name=""/>
        <dsp:cNvSpPr/>
      </dsp:nvSpPr>
      <dsp:spPr>
        <a:xfrm>
          <a:off x="190637" y="677508"/>
          <a:ext cx="189564" cy="519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9494"/>
              </a:lnTo>
              <a:lnTo>
                <a:pt x="189564" y="5194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AEFF1-2654-4BAA-B210-440998E1D26D}">
      <dsp:nvSpPr>
        <dsp:cNvPr id="0" name=""/>
        <dsp:cNvSpPr/>
      </dsp:nvSpPr>
      <dsp:spPr>
        <a:xfrm>
          <a:off x="380201" y="1067130"/>
          <a:ext cx="1664736" cy="259747"/>
        </a:xfrm>
        <a:prstGeom prst="roundRect">
          <a:avLst>
            <a:gd name="adj" fmla="val 10000"/>
          </a:avLst>
        </a:prstGeom>
        <a:solidFill>
          <a:schemeClr val="accent1">
            <a:lumMod val="7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chemeClr val="bg1"/>
              </a:solidFill>
            </a:rPr>
            <a:t>СКФ (до 3-х мес.)</a:t>
          </a:r>
        </a:p>
      </dsp:txBody>
      <dsp:txXfrm>
        <a:off x="387809" y="1074738"/>
        <a:ext cx="1649520" cy="244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20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76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27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7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02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69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94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27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382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07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39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55E98-2C9D-42B4-9F78-8A5E8BC20C94}" type="datetimeFigureOut">
              <a:rPr lang="ru-RU" smtClean="0"/>
              <a:t>23.07.2024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B1A70-EF0E-49B9-A5D8-1E05665733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56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120" y="198993"/>
            <a:ext cx="11296782" cy="902782"/>
          </a:xfrm>
        </p:spPr>
        <p:txBody>
          <a:bodyPr>
            <a:noAutofit/>
          </a:bodyPr>
          <a:lstStyle/>
          <a:p>
            <a:pPr algn="ctr"/>
            <a:r>
              <a:rPr lang="kk-KZ" sz="2900" b="1" dirty="0"/>
              <a:t>Б</a:t>
            </a:r>
            <a:r>
              <a:rPr lang="ru-RU" sz="2900" b="1" dirty="0" err="1"/>
              <a:t>лок</a:t>
            </a:r>
            <a:r>
              <a:rPr lang="ru-RU" sz="2900" b="1" dirty="0"/>
              <a:t>-схем</a:t>
            </a:r>
            <a:r>
              <a:rPr lang="kk-KZ" sz="2900" b="1" dirty="0"/>
              <a:t>а</a:t>
            </a:r>
            <a:r>
              <a:rPr lang="ru-RU" sz="2900" b="1" dirty="0"/>
              <a:t> бизнес-процессов по организации медицинской помощи пациентам с </a:t>
            </a:r>
            <a:r>
              <a:rPr lang="ru-RU" sz="2900" b="1" dirty="0" err="1"/>
              <a:t>орфанными</a:t>
            </a:r>
            <a:r>
              <a:rPr lang="ru-RU" sz="2900" b="1" dirty="0"/>
              <a:t> заболеваниями</a:t>
            </a:r>
          </a:p>
        </p:txBody>
      </p:sp>
      <p:graphicFrame>
        <p:nvGraphicFramePr>
          <p:cNvPr id="84" name="Объект 8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808968"/>
              </p:ext>
            </p:extLst>
          </p:nvPr>
        </p:nvGraphicFramePr>
        <p:xfrm>
          <a:off x="6406763" y="4251930"/>
          <a:ext cx="2201659" cy="1561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21356" y="813740"/>
            <a:ext cx="2308346" cy="16106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Подозрение на СМА, с/м </a:t>
            </a:r>
            <a:r>
              <a:rPr lang="ru-RU" b="1" dirty="0" err="1"/>
              <a:t>Дюшена</a:t>
            </a:r>
            <a:r>
              <a:rPr lang="ru-RU" b="1" dirty="0"/>
              <a:t>, Муковисцидоз, </a:t>
            </a:r>
            <a:r>
              <a:rPr lang="ru-RU" b="1" dirty="0" err="1"/>
              <a:t>Мукополисахаридоз</a:t>
            </a:r>
            <a:r>
              <a:rPr lang="ru-RU" b="1" dirty="0"/>
              <a:t>  и др.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17857" y="1007179"/>
            <a:ext cx="3070759" cy="9844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Проведение диагностического алгоритма  согласно КП </a:t>
            </a:r>
            <a:r>
              <a:rPr lang="ru-RU" sz="1200" i="1" dirty="0"/>
              <a:t>(инструментальных и лабораторных исследований)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65274" y="1098022"/>
            <a:ext cx="1860085" cy="825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Подтверждениедиагноза</a:t>
            </a:r>
            <a:r>
              <a:rPr lang="ru-RU" b="1" dirty="0"/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076155" y="2939506"/>
            <a:ext cx="2139482" cy="3273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немедикаментозно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54424" y="2920971"/>
            <a:ext cx="2580329" cy="596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Медикаментозно</a:t>
            </a:r>
          </a:p>
          <a:p>
            <a:pPr algn="ctr"/>
            <a:r>
              <a:rPr lang="ru-RU" sz="1400" b="1" i="1" dirty="0"/>
              <a:t>(специализированная)</a:t>
            </a:r>
          </a:p>
        </p:txBody>
      </p:sp>
      <p:cxnSp>
        <p:nvCxnSpPr>
          <p:cNvPr id="16" name="Прямая со стрелкой 15"/>
          <p:cNvCxnSpPr>
            <a:cxnSpLocks/>
          </p:cNvCxnSpPr>
          <p:nvPr/>
        </p:nvCxnSpPr>
        <p:spPr>
          <a:xfrm>
            <a:off x="2429702" y="1564781"/>
            <a:ext cx="2128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cxnSpLocks/>
          </p:cNvCxnSpPr>
          <p:nvPr/>
        </p:nvCxnSpPr>
        <p:spPr>
          <a:xfrm flipV="1">
            <a:off x="8546642" y="1371463"/>
            <a:ext cx="539262" cy="168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9225403" y="1063993"/>
            <a:ext cx="1863969" cy="741178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Прогноз тяжести</a:t>
            </a:r>
          </a:p>
        </p:txBody>
      </p:sp>
      <p:sp>
        <p:nvSpPr>
          <p:cNvPr id="33" name="Прямоугольник с двумя скругленными противолежащими углами 32"/>
          <p:cNvSpPr/>
          <p:nvPr/>
        </p:nvSpPr>
        <p:spPr>
          <a:xfrm>
            <a:off x="155425" y="2501237"/>
            <a:ext cx="2193489" cy="1101031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Принятие решение о терапии с дорогостоящими препаратами</a:t>
            </a:r>
          </a:p>
        </p:txBody>
      </p:sp>
      <p:cxnSp>
        <p:nvCxnSpPr>
          <p:cNvPr id="35" name="Прямая со стрелкой 34"/>
          <p:cNvCxnSpPr>
            <a:cxnSpLocks/>
          </p:cNvCxnSpPr>
          <p:nvPr/>
        </p:nvCxnSpPr>
        <p:spPr>
          <a:xfrm>
            <a:off x="7369277" y="1936438"/>
            <a:ext cx="0" cy="208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121356" y="3929262"/>
            <a:ext cx="3190121" cy="13238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Направление пакет документов пациента в РЦ координации </a:t>
            </a:r>
            <a:r>
              <a:rPr lang="ru-RU" sz="1600" b="1" dirty="0" err="1"/>
              <a:t>орфанных</a:t>
            </a:r>
            <a:r>
              <a:rPr lang="ru-RU" sz="1600" b="1" dirty="0"/>
              <a:t> заболеваний</a:t>
            </a:r>
            <a:endParaRPr lang="en-US" sz="1600" b="1" dirty="0"/>
          </a:p>
          <a:p>
            <a:pPr algn="ctr"/>
            <a:r>
              <a:rPr lang="ru-RU" sz="1200" b="1" i="1" dirty="0"/>
              <a:t>(с момента установление диагноза)</a:t>
            </a:r>
          </a:p>
          <a:p>
            <a:pPr algn="ctr"/>
            <a:r>
              <a:rPr lang="ru-RU" sz="1200" b="1" i="1" dirty="0"/>
              <a:t>* Перечень документов  согласно  Положении РЦ  </a:t>
            </a:r>
          </a:p>
        </p:txBody>
      </p:sp>
      <p:sp>
        <p:nvSpPr>
          <p:cNvPr id="55" name="Прямоугольник с двумя скругленными противолежащими углами 54"/>
          <p:cNvSpPr/>
          <p:nvPr/>
        </p:nvSpPr>
        <p:spPr>
          <a:xfrm>
            <a:off x="9421870" y="1936438"/>
            <a:ext cx="2464410" cy="1702717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Внесение данных в Регистр </a:t>
            </a:r>
            <a:r>
              <a:rPr lang="ru-RU" sz="1400" dirty="0"/>
              <a:t>(статус пациента отслеживается на всех этапах оказание мед помощи/необходимо интеграция с РПН </a:t>
            </a:r>
            <a:r>
              <a:rPr lang="ru-RU" sz="1200" i="1" dirty="0"/>
              <a:t>(дата смерти и др.)  </a:t>
            </a:r>
          </a:p>
        </p:txBody>
      </p:sp>
      <p:cxnSp>
        <p:nvCxnSpPr>
          <p:cNvPr id="57" name="Прямая со стрелкой 56"/>
          <p:cNvCxnSpPr>
            <a:cxnSpLocks/>
          </p:cNvCxnSpPr>
          <p:nvPr/>
        </p:nvCxnSpPr>
        <p:spPr>
          <a:xfrm flipH="1">
            <a:off x="6430708" y="2477618"/>
            <a:ext cx="404044" cy="373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трелка вправо 67"/>
          <p:cNvSpPr/>
          <p:nvPr/>
        </p:nvSpPr>
        <p:spPr>
          <a:xfrm>
            <a:off x="3377973" y="3800252"/>
            <a:ext cx="1277910" cy="693628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Вносится ЭКС в </a:t>
            </a:r>
            <a:r>
              <a:rPr lang="ru-RU" sz="1100" dirty="0" err="1"/>
              <a:t>теч</a:t>
            </a:r>
            <a:r>
              <a:rPr lang="ru-RU" sz="1100" dirty="0"/>
              <a:t>. 2 дня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4655883" y="3744852"/>
            <a:ext cx="1741733" cy="52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Решение ЭКС РЦКОЗ </a:t>
            </a:r>
            <a:r>
              <a:rPr lang="ru-RU" sz="1200" b="1" i="1" dirty="0"/>
              <a:t>(протокол)</a:t>
            </a:r>
          </a:p>
        </p:txBody>
      </p:sp>
      <p:cxnSp>
        <p:nvCxnSpPr>
          <p:cNvPr id="72" name="Соединительная линия уступом 71"/>
          <p:cNvCxnSpPr>
            <a:cxnSpLocks/>
          </p:cNvCxnSpPr>
          <p:nvPr/>
        </p:nvCxnSpPr>
        <p:spPr>
          <a:xfrm rot="10800000" flipV="1">
            <a:off x="4365325" y="4546661"/>
            <a:ext cx="1423393" cy="112033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Плюс 77"/>
          <p:cNvSpPr/>
          <p:nvPr/>
        </p:nvSpPr>
        <p:spPr>
          <a:xfrm>
            <a:off x="5704073" y="4238771"/>
            <a:ext cx="385263" cy="3705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Минус 78"/>
          <p:cNvSpPr/>
          <p:nvPr/>
        </p:nvSpPr>
        <p:spPr>
          <a:xfrm>
            <a:off x="5054630" y="4246514"/>
            <a:ext cx="532336" cy="362805"/>
          </a:xfrm>
          <a:prstGeom prst="mathMin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с двумя скругленными противолежащими углами 81"/>
          <p:cNvSpPr/>
          <p:nvPr/>
        </p:nvSpPr>
        <p:spPr>
          <a:xfrm>
            <a:off x="523011" y="5491999"/>
            <a:ext cx="3731413" cy="817072"/>
          </a:xfrm>
          <a:prstGeom prst="round2DiagRect">
            <a:avLst>
              <a:gd name="adj1" fmla="val 16667"/>
              <a:gd name="adj2" fmla="val 1060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Решение вносится в Регистр или письмо в МИО об отсутствии целесообразности в проведении терапии </a:t>
            </a:r>
            <a:r>
              <a:rPr lang="ru-RU" sz="1200" i="1" dirty="0"/>
              <a:t>(в день проведения ЭКС) </a:t>
            </a:r>
          </a:p>
          <a:p>
            <a:pPr algn="ctr"/>
            <a:endParaRPr lang="ru-RU" sz="14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6753138" y="3800252"/>
            <a:ext cx="2702169" cy="3741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Заключение в  ОФ «КХ»                  </a:t>
            </a:r>
            <a:r>
              <a:rPr lang="ru-RU" sz="1400" i="1" dirty="0"/>
              <a:t>(в </a:t>
            </a:r>
            <a:r>
              <a:rPr lang="ru-RU" sz="1400" i="1" dirty="0" err="1"/>
              <a:t>теч</a:t>
            </a:r>
            <a:r>
              <a:rPr lang="ru-RU" sz="1400" i="1" dirty="0"/>
              <a:t>. 2 дня) </a:t>
            </a:r>
          </a:p>
        </p:txBody>
      </p:sp>
      <p:cxnSp>
        <p:nvCxnSpPr>
          <p:cNvPr id="97" name="Прямая со стрелкой 96"/>
          <p:cNvCxnSpPr/>
          <p:nvPr/>
        </p:nvCxnSpPr>
        <p:spPr>
          <a:xfrm flipH="1">
            <a:off x="7533543" y="4174381"/>
            <a:ext cx="230405" cy="5302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>
            <a:cxnSpLocks/>
          </p:cNvCxnSpPr>
          <p:nvPr/>
        </p:nvCxnSpPr>
        <p:spPr>
          <a:xfrm flipV="1">
            <a:off x="8662219" y="4934009"/>
            <a:ext cx="790736" cy="296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Прямоугольник с двумя скругленными противолежащими углами 106"/>
          <p:cNvSpPr/>
          <p:nvPr/>
        </p:nvSpPr>
        <p:spPr>
          <a:xfrm>
            <a:off x="10989600" y="3981264"/>
            <a:ext cx="1002472" cy="952745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Процедура для разового ввоза ЛС</a:t>
            </a:r>
          </a:p>
        </p:txBody>
      </p:sp>
      <p:cxnSp>
        <p:nvCxnSpPr>
          <p:cNvPr id="109" name="Прямая со стрелкой 108"/>
          <p:cNvCxnSpPr>
            <a:cxnSpLocks/>
          </p:cNvCxnSpPr>
          <p:nvPr/>
        </p:nvCxnSpPr>
        <p:spPr>
          <a:xfrm>
            <a:off x="10372347" y="4493880"/>
            <a:ext cx="5634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Соединительная линия уступом 113"/>
          <p:cNvCxnSpPr/>
          <p:nvPr/>
        </p:nvCxnSpPr>
        <p:spPr>
          <a:xfrm flipV="1">
            <a:off x="6089736" y="4520035"/>
            <a:ext cx="362837" cy="1227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0" name="Объект 8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608851"/>
              </p:ext>
            </p:extLst>
          </p:nvPr>
        </p:nvGraphicFramePr>
        <p:xfrm>
          <a:off x="8705844" y="5432197"/>
          <a:ext cx="2046011" cy="156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2" name="Прямоугольник с двумя скругленными противолежащими углами 131"/>
          <p:cNvSpPr/>
          <p:nvPr/>
        </p:nvSpPr>
        <p:spPr>
          <a:xfrm>
            <a:off x="4588779" y="5854870"/>
            <a:ext cx="3175153" cy="940213"/>
          </a:xfrm>
          <a:prstGeom prst="round2Diag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Мониторинг эффективности                каждый 3 мес.                                 </a:t>
            </a:r>
            <a:r>
              <a:rPr lang="ru-RU" sz="1400" b="1" dirty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«Ответчики» / </a:t>
            </a:r>
            <a:r>
              <a:rPr lang="ru-RU" sz="1400" b="1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«Не ответчики»</a:t>
            </a:r>
            <a:endParaRPr lang="ru-RU" sz="1400" b="1" dirty="0"/>
          </a:p>
        </p:txBody>
      </p:sp>
      <p:cxnSp>
        <p:nvCxnSpPr>
          <p:cNvPr id="135" name="Прямая со стрелкой 134"/>
          <p:cNvCxnSpPr>
            <a:cxnSpLocks/>
          </p:cNvCxnSpPr>
          <p:nvPr/>
        </p:nvCxnSpPr>
        <p:spPr>
          <a:xfrm>
            <a:off x="5863415" y="4600729"/>
            <a:ext cx="0" cy="12131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Соединительная линия уступом 143"/>
          <p:cNvCxnSpPr>
            <a:cxnSpLocks/>
          </p:cNvCxnSpPr>
          <p:nvPr/>
        </p:nvCxnSpPr>
        <p:spPr>
          <a:xfrm>
            <a:off x="9938252" y="4680400"/>
            <a:ext cx="790736" cy="78112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Соединительная линия уступом 152"/>
          <p:cNvCxnSpPr>
            <a:cxnSpLocks/>
            <a:stCxn id="49" idx="0"/>
            <a:endCxn id="33" idx="1"/>
          </p:cNvCxnSpPr>
          <p:nvPr/>
        </p:nvCxnSpPr>
        <p:spPr>
          <a:xfrm rot="16200000" flipV="1">
            <a:off x="1320797" y="3533641"/>
            <a:ext cx="326994" cy="464247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cxnSpLocks/>
          </p:cNvCxnSpPr>
          <p:nvPr/>
        </p:nvCxnSpPr>
        <p:spPr>
          <a:xfrm>
            <a:off x="5792037" y="1575706"/>
            <a:ext cx="8471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cxnSpLocks/>
          </p:cNvCxnSpPr>
          <p:nvPr/>
        </p:nvCxnSpPr>
        <p:spPr>
          <a:xfrm>
            <a:off x="8608422" y="1671311"/>
            <a:ext cx="726864" cy="426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cxnSpLocks/>
          </p:cNvCxnSpPr>
          <p:nvPr/>
        </p:nvCxnSpPr>
        <p:spPr>
          <a:xfrm flipH="1" flipV="1">
            <a:off x="2555147" y="3077800"/>
            <a:ext cx="164365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82"/>
          <p:cNvCxnSpPr/>
          <p:nvPr/>
        </p:nvCxnSpPr>
        <p:spPr>
          <a:xfrm>
            <a:off x="8447626" y="5613178"/>
            <a:ext cx="285757" cy="270935"/>
          </a:xfrm>
          <a:prstGeom prst="bentConnector3">
            <a:avLst>
              <a:gd name="adj1" fmla="val 433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3F07F20B-D675-47F3-98F8-7CFB6A92A39D}"/>
              </a:ext>
            </a:extLst>
          </p:cNvPr>
          <p:cNvSpPr/>
          <p:nvPr/>
        </p:nvSpPr>
        <p:spPr>
          <a:xfrm>
            <a:off x="10751854" y="5653034"/>
            <a:ext cx="1383909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900"/>
              </a:lnSpc>
            </a:pPr>
            <a:r>
              <a:rPr lang="ru-RU" sz="9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Результаты анализа в виде заключения/ </a:t>
            </a:r>
            <a:r>
              <a:rPr lang="ru-RU" sz="900" b="1" i="1" dirty="0">
                <a:solidFill>
                  <a:srgbClr val="002060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ru-RU" sz="900" b="1" i="1" dirty="0" err="1">
                <a:solidFill>
                  <a:srgbClr val="002060"/>
                </a:solidFill>
                <a:highlight>
                  <a:srgbClr val="00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</a:t>
            </a:r>
            <a:endParaRPr lang="ru-RU" sz="900" b="1" i="1" dirty="0">
              <a:solidFill>
                <a:srgbClr val="002060"/>
              </a:solidFill>
              <a:highlight>
                <a:srgbClr val="00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Прямоугольник с двумя скругленными противолежащими углами 87">
            <a:extLst>
              <a:ext uri="{FF2B5EF4-FFF2-40B4-BE49-F238E27FC236}">
                <a16:creationId xmlns:a16="http://schemas.microsoft.com/office/drawing/2014/main" xmlns="" id="{5940498C-E051-427A-A3D7-C57116C56ECB}"/>
              </a:ext>
            </a:extLst>
          </p:cNvPr>
          <p:cNvSpPr/>
          <p:nvPr/>
        </p:nvSpPr>
        <p:spPr>
          <a:xfrm>
            <a:off x="8470515" y="4246513"/>
            <a:ext cx="1848035" cy="661963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Уведомление </a:t>
            </a:r>
            <a:r>
              <a:rPr lang="ru-RU" sz="1400" dirty="0" err="1"/>
              <a:t>ДОЗМиР</a:t>
            </a:r>
            <a:r>
              <a:rPr lang="ru-RU" sz="1400" dirty="0"/>
              <a:t>, ДЛП МЗ РК (3 дня)</a:t>
            </a:r>
          </a:p>
        </p:txBody>
      </p:sp>
      <p:sp>
        <p:nvSpPr>
          <p:cNvPr id="65" name="Прямоугольник с двумя скругленными противолежащими углами 141">
            <a:extLst>
              <a:ext uri="{FF2B5EF4-FFF2-40B4-BE49-F238E27FC236}">
                <a16:creationId xmlns:a16="http://schemas.microsoft.com/office/drawing/2014/main" xmlns="" id="{68C51EA1-D48D-47B7-8EAB-D011A3B0D183}"/>
              </a:ext>
            </a:extLst>
          </p:cNvPr>
          <p:cNvSpPr/>
          <p:nvPr/>
        </p:nvSpPr>
        <p:spPr>
          <a:xfrm>
            <a:off x="10774246" y="5215708"/>
            <a:ext cx="1361518" cy="438582"/>
          </a:xfrm>
          <a:prstGeom prst="round2Diag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ННЦРЗ</a:t>
            </a:r>
          </a:p>
        </p:txBody>
      </p:sp>
      <p:sp>
        <p:nvSpPr>
          <p:cNvPr id="70" name="Прямоугольник с двумя скругленными противолежащими углами 31">
            <a:extLst>
              <a:ext uri="{FF2B5EF4-FFF2-40B4-BE49-F238E27FC236}">
                <a16:creationId xmlns:a16="http://schemas.microsoft.com/office/drawing/2014/main" xmlns="" id="{1C1154D4-2EF1-4D1E-9FC6-63A59EC74519}"/>
              </a:ext>
            </a:extLst>
          </p:cNvPr>
          <p:cNvSpPr/>
          <p:nvPr/>
        </p:nvSpPr>
        <p:spPr>
          <a:xfrm>
            <a:off x="2555147" y="2251789"/>
            <a:ext cx="3534173" cy="591334"/>
          </a:xfrm>
          <a:prstGeom prst="round2DiagRect">
            <a:avLst>
              <a:gd name="adj1" fmla="val 16667"/>
              <a:gd name="adj2" fmla="val 12826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/>
              <a:t>Молекулярно-гентические обследование на базе БМЦ УДП РК и КФ </a:t>
            </a:r>
            <a:endParaRPr lang="ru-RU" sz="1400" b="1" dirty="0"/>
          </a:p>
        </p:txBody>
      </p:sp>
      <p:cxnSp>
        <p:nvCxnSpPr>
          <p:cNvPr id="77" name="Прямая со стрелкой 76">
            <a:extLst>
              <a:ext uri="{FF2B5EF4-FFF2-40B4-BE49-F238E27FC236}">
                <a16:creationId xmlns:a16="http://schemas.microsoft.com/office/drawing/2014/main" xmlns="" id="{6815D38B-65F1-45E9-B1CE-A7422A288B23}"/>
              </a:ext>
            </a:extLst>
          </p:cNvPr>
          <p:cNvCxnSpPr>
            <a:cxnSpLocks/>
          </p:cNvCxnSpPr>
          <p:nvPr/>
        </p:nvCxnSpPr>
        <p:spPr>
          <a:xfrm>
            <a:off x="3821723" y="1991661"/>
            <a:ext cx="0" cy="223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Google Shape;240;p12">
            <a:extLst>
              <a:ext uri="{FF2B5EF4-FFF2-40B4-BE49-F238E27FC236}">
                <a16:creationId xmlns:a16="http://schemas.microsoft.com/office/drawing/2014/main" xmlns="" id="{5FDB0C45-57D7-480A-A124-114BFF31AD84}"/>
              </a:ext>
            </a:extLst>
          </p:cNvPr>
          <p:cNvSpPr txBox="1"/>
          <p:nvPr/>
        </p:nvSpPr>
        <p:spPr>
          <a:xfrm rot="16200000">
            <a:off x="5051211" y="4966691"/>
            <a:ext cx="940715" cy="44261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spcFirstLastPara="1" wrap="square" lIns="0" tIns="10339" rIns="0" bIns="0" anchor="t" anchorCtr="0">
            <a:spAutoFit/>
          </a:bodyPr>
          <a:lstStyle/>
          <a:p>
            <a:pPr marL="7668" algn="ctr">
              <a:lnSpc>
                <a:spcPct val="116888"/>
              </a:lnSpc>
            </a:pPr>
            <a:r>
              <a:rPr lang="ru-RU" sz="12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Институт внештатных </a:t>
            </a:r>
            <a:endParaRPr sz="12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0" name="Прямоугольник с двумя скругленными противолежащими углами 31">
            <a:extLst>
              <a:ext uri="{FF2B5EF4-FFF2-40B4-BE49-F238E27FC236}">
                <a16:creationId xmlns:a16="http://schemas.microsoft.com/office/drawing/2014/main" xmlns="" id="{B9A576D7-0790-45FE-979A-E1451EC43BA7}"/>
              </a:ext>
            </a:extLst>
          </p:cNvPr>
          <p:cNvSpPr/>
          <p:nvPr/>
        </p:nvSpPr>
        <p:spPr>
          <a:xfrm>
            <a:off x="6636874" y="2165069"/>
            <a:ext cx="1863969" cy="259340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kk-KZ" dirty="0"/>
              <a:t>лан лечение</a:t>
            </a:r>
            <a:endParaRPr lang="ru-RU" dirty="0"/>
          </a:p>
        </p:txBody>
      </p: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xmlns="" id="{F97E78DA-2B18-4AC9-897A-BD753E9FC92E}"/>
              </a:ext>
            </a:extLst>
          </p:cNvPr>
          <p:cNvCxnSpPr>
            <a:cxnSpLocks/>
          </p:cNvCxnSpPr>
          <p:nvPr/>
        </p:nvCxnSpPr>
        <p:spPr>
          <a:xfrm>
            <a:off x="7369277" y="2501237"/>
            <a:ext cx="0" cy="3832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805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CC4C0E-EE1C-504F-9CAA-6D0B2B843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164" y="377476"/>
            <a:ext cx="10515600" cy="2200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Блок-схема бизнес-процесса маршрута пациента с подозрением на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орфанное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заболевание </a:t>
            </a:r>
            <a:endParaRPr lang="ru-K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33D8368-4E70-C5EB-AD1C-74936DF755DE}"/>
              </a:ext>
            </a:extLst>
          </p:cNvPr>
          <p:cNvSpPr/>
          <p:nvPr/>
        </p:nvSpPr>
        <p:spPr>
          <a:xfrm>
            <a:off x="4186518" y="748094"/>
            <a:ext cx="3630706" cy="6287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с подозрением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орфанное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заболевание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BAD6D4B-4E5F-9F8D-C19F-583E8EB542AE}"/>
              </a:ext>
            </a:extLst>
          </p:cNvPr>
          <p:cNvSpPr/>
          <p:nvPr/>
        </p:nvSpPr>
        <p:spPr>
          <a:xfrm>
            <a:off x="4186517" y="1637406"/>
            <a:ext cx="3630707" cy="7196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Госпитализация в городскую, областную больницу (проведение диагностического алгоритма, согласно КП)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0D36C66-0656-C25F-719F-992CE2976166}"/>
              </a:ext>
            </a:extLst>
          </p:cNvPr>
          <p:cNvSpPr/>
          <p:nvPr/>
        </p:nvSpPr>
        <p:spPr>
          <a:xfrm>
            <a:off x="4186517" y="2565993"/>
            <a:ext cx="3630707" cy="46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координатор по орфанным заболеваниям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E0AEC6F8-3F54-CF3E-8A4D-0014F67FC258}"/>
              </a:ext>
            </a:extLst>
          </p:cNvPr>
          <p:cNvSpPr/>
          <p:nvPr/>
        </p:nvSpPr>
        <p:spPr>
          <a:xfrm>
            <a:off x="5544670" y="323497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РЦОЗ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D1F3E1E-0E67-5B57-989E-891548F21424}"/>
              </a:ext>
            </a:extLst>
          </p:cNvPr>
          <p:cNvSpPr/>
          <p:nvPr/>
        </p:nvSpPr>
        <p:spPr>
          <a:xfrm>
            <a:off x="4108076" y="323497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ТМК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8F875BC-452A-C598-3E1E-365FA940A55D}"/>
              </a:ext>
            </a:extLst>
          </p:cNvPr>
          <p:cNvSpPr/>
          <p:nvPr/>
        </p:nvSpPr>
        <p:spPr>
          <a:xfrm>
            <a:off x="1609164" y="3234974"/>
            <a:ext cx="1837765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по месту жительства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7FDFA1C-7D17-0071-8412-4EE100C4B6C9}"/>
              </a:ext>
            </a:extLst>
          </p:cNvPr>
          <p:cNvSpPr/>
          <p:nvPr/>
        </p:nvSpPr>
        <p:spPr>
          <a:xfrm>
            <a:off x="4612341" y="4315160"/>
            <a:ext cx="2832847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Госпитализация в центр компетенции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2B1468A-DEC9-6E7A-2020-292479C40FB2}"/>
              </a:ext>
            </a:extLst>
          </p:cNvPr>
          <p:cNvSpPr/>
          <p:nvPr/>
        </p:nvSpPr>
        <p:spPr>
          <a:xfrm>
            <a:off x="8124265" y="4342053"/>
            <a:ext cx="1246094" cy="8606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 диагноза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1A21A588-44C4-EC6D-3CE3-30C8F1280FF9}"/>
              </a:ext>
            </a:extLst>
          </p:cNvPr>
          <p:cNvSpPr/>
          <p:nvPr/>
        </p:nvSpPr>
        <p:spPr>
          <a:xfrm>
            <a:off x="10049436" y="431515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в регистр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6D210A56-F8B5-F603-A083-24B4611D9444}"/>
              </a:ext>
            </a:extLst>
          </p:cNvPr>
          <p:cNvSpPr/>
          <p:nvPr/>
        </p:nvSpPr>
        <p:spPr>
          <a:xfrm>
            <a:off x="4876799" y="5604327"/>
            <a:ext cx="2303929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Молекулярно-генетическое обследование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2051B629-2266-603F-4536-A1D0F01139C6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001871" y="1376836"/>
            <a:ext cx="0" cy="260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04528423-A46B-33CA-F701-52649C399428}"/>
              </a:ext>
            </a:extLst>
          </p:cNvPr>
          <p:cNvCxnSpPr>
            <a:stCxn id="6" idx="2"/>
            <a:endCxn id="8" idx="0"/>
          </p:cNvCxnSpPr>
          <p:nvPr/>
        </p:nvCxnSpPr>
        <p:spPr>
          <a:xfrm>
            <a:off x="6001871" y="2357012"/>
            <a:ext cx="0" cy="208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xmlns="" id="{280068FB-E3CE-9D16-2785-4E7E37CD0730}"/>
              </a:ext>
            </a:extLst>
          </p:cNvPr>
          <p:cNvCxnSpPr>
            <a:stCxn id="8" idx="2"/>
            <a:endCxn id="9" idx="0"/>
          </p:cNvCxnSpPr>
          <p:nvPr/>
        </p:nvCxnSpPr>
        <p:spPr>
          <a:xfrm flipH="1">
            <a:off x="6001870" y="3025993"/>
            <a:ext cx="1" cy="208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xmlns="" id="{2EF4CE32-1842-E873-1AC9-E464CD764F97}"/>
              </a:ext>
            </a:extLst>
          </p:cNvPr>
          <p:cNvCxnSpPr>
            <a:stCxn id="9" idx="1"/>
            <a:endCxn id="10" idx="3"/>
          </p:cNvCxnSpPr>
          <p:nvPr/>
        </p:nvCxnSpPr>
        <p:spPr>
          <a:xfrm flipH="1">
            <a:off x="5022476" y="3692174"/>
            <a:ext cx="52219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xmlns="" id="{60EAA549-E36C-C55D-BB85-9D91D840327D}"/>
              </a:ext>
            </a:extLst>
          </p:cNvPr>
          <p:cNvCxnSpPr>
            <a:stCxn id="10" idx="1"/>
            <a:endCxn id="11" idx="3"/>
          </p:cNvCxnSpPr>
          <p:nvPr/>
        </p:nvCxnSpPr>
        <p:spPr>
          <a:xfrm flipH="1">
            <a:off x="3446929" y="3692174"/>
            <a:ext cx="6611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xmlns="" id="{1F23C9B0-8C2F-0978-3D7D-E4F534A3A7B0}"/>
              </a:ext>
            </a:extLst>
          </p:cNvPr>
          <p:cNvCxnSpPr>
            <a:endCxn id="12" idx="1"/>
          </p:cNvCxnSpPr>
          <p:nvPr/>
        </p:nvCxnSpPr>
        <p:spPr>
          <a:xfrm rot="16200000" flipH="1">
            <a:off x="4123795" y="4283814"/>
            <a:ext cx="622986" cy="3541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xmlns="" id="{B2548608-6ECD-71EC-D68B-2000BC032D75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7445188" y="4772360"/>
            <a:ext cx="679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xmlns="" id="{C5FAD80C-94D2-86EA-1D6B-4C99C0135BA9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 flipV="1">
            <a:off x="9370359" y="4772359"/>
            <a:ext cx="6790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xmlns="" id="{C53020AB-48F6-E955-B967-41CE436F4F59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flipH="1">
            <a:off x="6028764" y="5229560"/>
            <a:ext cx="1" cy="374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: уступ 39">
            <a:extLst>
              <a:ext uri="{FF2B5EF4-FFF2-40B4-BE49-F238E27FC236}">
                <a16:creationId xmlns:a16="http://schemas.microsoft.com/office/drawing/2014/main" xmlns="" id="{FBDF7ADE-8DC0-2E61-00D2-3F2703324419}"/>
              </a:ext>
            </a:extLst>
          </p:cNvPr>
          <p:cNvCxnSpPr>
            <a:stCxn id="15" idx="3"/>
            <a:endCxn id="13" idx="2"/>
          </p:cNvCxnSpPr>
          <p:nvPr/>
        </p:nvCxnSpPr>
        <p:spPr>
          <a:xfrm flipV="1">
            <a:off x="7180728" y="5202666"/>
            <a:ext cx="1566584" cy="85886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BE0844F-852E-D866-EF26-D9DF4587B9D6}"/>
              </a:ext>
            </a:extLst>
          </p:cNvPr>
          <p:cNvSpPr txBox="1"/>
          <p:nvPr/>
        </p:nvSpPr>
        <p:spPr>
          <a:xfrm>
            <a:off x="3628464" y="3445953"/>
            <a:ext cx="3674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K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11B4EACC-0FE6-3877-6528-6CC6A3A4DED7}"/>
              </a:ext>
            </a:extLst>
          </p:cNvPr>
          <p:cNvSpPr txBox="1"/>
          <p:nvPr/>
        </p:nvSpPr>
        <p:spPr>
          <a:xfrm>
            <a:off x="4298576" y="4464424"/>
            <a:ext cx="3080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K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96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CC4C0E-EE1C-504F-9CAA-6D0B2B843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009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Блок-схема бизнес-процесса алгоритма оказания лекарственной помощи пациенту с орфанным заболеванием </a:t>
            </a:r>
            <a:endParaRPr lang="ru-KZ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33D8368-4E70-C5EB-AD1C-74936DF755DE}"/>
              </a:ext>
            </a:extLst>
          </p:cNvPr>
          <p:cNvSpPr/>
          <p:nvPr/>
        </p:nvSpPr>
        <p:spPr>
          <a:xfrm>
            <a:off x="365166" y="738385"/>
            <a:ext cx="3630706" cy="6287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с впервые установленным диагнозом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BAD6D4B-4E5F-9F8D-C19F-583E8EB542AE}"/>
              </a:ext>
            </a:extLst>
          </p:cNvPr>
          <p:cNvSpPr/>
          <p:nvPr/>
        </p:nvSpPr>
        <p:spPr>
          <a:xfrm>
            <a:off x="7445188" y="726228"/>
            <a:ext cx="3630707" cy="7196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продолжающий лечение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0D36C66-0656-C25F-719F-992CE2976166}"/>
              </a:ext>
            </a:extLst>
          </p:cNvPr>
          <p:cNvSpPr/>
          <p:nvPr/>
        </p:nvSpPr>
        <p:spPr>
          <a:xfrm>
            <a:off x="4154018" y="3123898"/>
            <a:ext cx="3630707" cy="665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о терапии дорогостоящим препаратом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E0AEC6F8-3F54-CF3E-8A4D-0014F67FC258}"/>
              </a:ext>
            </a:extLst>
          </p:cNvPr>
          <p:cNvSpPr/>
          <p:nvPr/>
        </p:nvSpPr>
        <p:spPr>
          <a:xfrm>
            <a:off x="8776447" y="2680781"/>
            <a:ext cx="1949824" cy="3564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ответа на терапию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D1F3E1E-0E67-5B57-989E-891548F21424}"/>
              </a:ext>
            </a:extLst>
          </p:cNvPr>
          <p:cNvSpPr/>
          <p:nvPr/>
        </p:nvSpPr>
        <p:spPr>
          <a:xfrm>
            <a:off x="8776447" y="3537442"/>
            <a:ext cx="1949824" cy="3564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ответом на терапию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97FDFA1C-7D17-0071-8412-4EE100C4B6C9}"/>
              </a:ext>
            </a:extLst>
          </p:cNvPr>
          <p:cNvSpPr/>
          <p:nvPr/>
        </p:nvSpPr>
        <p:spPr>
          <a:xfrm>
            <a:off x="4154018" y="4048876"/>
            <a:ext cx="3630706" cy="4733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РЦОЗ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6D210A56-F8B5-F603-A083-24B4611D9444}"/>
              </a:ext>
            </a:extLst>
          </p:cNvPr>
          <p:cNvSpPr/>
          <p:nvPr/>
        </p:nvSpPr>
        <p:spPr>
          <a:xfrm>
            <a:off x="2111187" y="5007251"/>
            <a:ext cx="1246095" cy="4743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ДОМП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5AF4847-FBCF-4211-038D-E6F5EAEE582C}"/>
              </a:ext>
            </a:extLst>
          </p:cNvPr>
          <p:cNvSpPr/>
          <p:nvPr/>
        </p:nvSpPr>
        <p:spPr>
          <a:xfrm>
            <a:off x="365166" y="1566819"/>
            <a:ext cx="3630706" cy="6287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 документов в РЦОЗ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5A1E8DB0-B8AE-9D2D-AE98-3E8224E1502A}"/>
              </a:ext>
            </a:extLst>
          </p:cNvPr>
          <p:cNvSpPr/>
          <p:nvPr/>
        </p:nvSpPr>
        <p:spPr>
          <a:xfrm>
            <a:off x="365166" y="2360012"/>
            <a:ext cx="3630706" cy="6287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Профильный Экспертный Комитет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BD28DD95-FEC8-D669-682A-F69656ED17C5}"/>
              </a:ext>
            </a:extLst>
          </p:cNvPr>
          <p:cNvSpPr/>
          <p:nvPr/>
        </p:nvSpPr>
        <p:spPr>
          <a:xfrm>
            <a:off x="7445188" y="1593007"/>
            <a:ext cx="3630707" cy="7196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эффективности терапии (каждые 3 месяца)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B5C46809-35ED-D974-5E8B-5B3C7A10FD52}"/>
              </a:ext>
            </a:extLst>
          </p:cNvPr>
          <p:cNvSpPr/>
          <p:nvPr/>
        </p:nvSpPr>
        <p:spPr>
          <a:xfrm>
            <a:off x="4175310" y="4989917"/>
            <a:ext cx="1246095" cy="4743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ДОЗМиР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5C4F5568-F3D2-9582-9AEB-4B921F8F8FF6}"/>
              </a:ext>
            </a:extLst>
          </p:cNvPr>
          <p:cNvSpPr/>
          <p:nvPr/>
        </p:nvSpPr>
        <p:spPr>
          <a:xfrm>
            <a:off x="6306668" y="5007251"/>
            <a:ext cx="1246095" cy="4052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ДЛП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E4C92772-2701-034E-5B78-5CD53FEB04DE}"/>
              </a:ext>
            </a:extLst>
          </p:cNvPr>
          <p:cNvSpPr/>
          <p:nvPr/>
        </p:nvSpPr>
        <p:spPr>
          <a:xfrm>
            <a:off x="8351742" y="5007251"/>
            <a:ext cx="1399617" cy="4743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 «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азақстан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халқына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E6BEC12A-C86D-42ED-437B-B44138CE38EE}"/>
              </a:ext>
            </a:extLst>
          </p:cNvPr>
          <p:cNvSpPr/>
          <p:nvPr/>
        </p:nvSpPr>
        <p:spPr>
          <a:xfrm>
            <a:off x="3129023" y="5989964"/>
            <a:ext cx="1246095" cy="4743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в МИО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2BD94DD5-87DA-FA04-B24F-58165767B752}"/>
              </a:ext>
            </a:extLst>
          </p:cNvPr>
          <p:cNvSpPr/>
          <p:nvPr/>
        </p:nvSpPr>
        <p:spPr>
          <a:xfrm>
            <a:off x="6306668" y="5989964"/>
            <a:ext cx="1246095" cy="4743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АЛО</a:t>
            </a:r>
            <a:endParaRPr lang="ru-K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xmlns="" id="{EF44B54E-9739-21A8-B905-F4FBFCB4BF82}"/>
              </a:ext>
            </a:extLst>
          </p:cNvPr>
          <p:cNvCxnSpPr>
            <a:stCxn id="4" idx="2"/>
            <a:endCxn id="7" idx="0"/>
          </p:cNvCxnSpPr>
          <p:nvPr/>
        </p:nvCxnSpPr>
        <p:spPr>
          <a:xfrm>
            <a:off x="2180519" y="1367127"/>
            <a:ext cx="0" cy="199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xmlns="" id="{A1E061E3-4FCB-E026-F734-1095512C848F}"/>
              </a:ext>
            </a:extLst>
          </p:cNvPr>
          <p:cNvCxnSpPr>
            <a:stCxn id="7" idx="2"/>
            <a:endCxn id="16" idx="0"/>
          </p:cNvCxnSpPr>
          <p:nvPr/>
        </p:nvCxnSpPr>
        <p:spPr>
          <a:xfrm>
            <a:off x="2180519" y="2195561"/>
            <a:ext cx="0" cy="164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xmlns="" id="{CF36FDF4-80BC-BF8F-342B-49F68A1D7EBA}"/>
              </a:ext>
            </a:extLst>
          </p:cNvPr>
          <p:cNvCxnSpPr>
            <a:stCxn id="6" idx="2"/>
            <a:endCxn id="18" idx="0"/>
          </p:cNvCxnSpPr>
          <p:nvPr/>
        </p:nvCxnSpPr>
        <p:spPr>
          <a:xfrm>
            <a:off x="9260542" y="1445834"/>
            <a:ext cx="0" cy="147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Соединитель: уступ 62">
            <a:extLst>
              <a:ext uri="{FF2B5EF4-FFF2-40B4-BE49-F238E27FC236}">
                <a16:creationId xmlns:a16="http://schemas.microsoft.com/office/drawing/2014/main" xmlns="" id="{DA50C9FE-D819-9C94-D560-79CC00CEDE48}"/>
              </a:ext>
            </a:extLst>
          </p:cNvPr>
          <p:cNvCxnSpPr>
            <a:stCxn id="16" idx="2"/>
          </p:cNvCxnSpPr>
          <p:nvPr/>
        </p:nvCxnSpPr>
        <p:spPr>
          <a:xfrm rot="16200000" flipH="1">
            <a:off x="2892925" y="2276348"/>
            <a:ext cx="548688" cy="19735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>
            <a:extLst>
              <a:ext uri="{FF2B5EF4-FFF2-40B4-BE49-F238E27FC236}">
                <a16:creationId xmlns:a16="http://schemas.microsoft.com/office/drawing/2014/main" xmlns="" id="{FAC3F2EC-B254-B542-B402-057565C5546F}"/>
              </a:ext>
            </a:extLst>
          </p:cNvPr>
          <p:cNvCxnSpPr>
            <a:stCxn id="8" idx="3"/>
            <a:endCxn id="9" idx="1"/>
          </p:cNvCxnSpPr>
          <p:nvPr/>
        </p:nvCxnSpPr>
        <p:spPr>
          <a:xfrm flipV="1">
            <a:off x="7784725" y="2858989"/>
            <a:ext cx="991722" cy="597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xmlns="" id="{541C46E6-68EC-1858-4201-BA36CC203E56}"/>
              </a:ext>
            </a:extLst>
          </p:cNvPr>
          <p:cNvCxnSpPr>
            <a:stCxn id="8" idx="3"/>
            <a:endCxn id="10" idx="1"/>
          </p:cNvCxnSpPr>
          <p:nvPr/>
        </p:nvCxnSpPr>
        <p:spPr>
          <a:xfrm>
            <a:off x="7784725" y="3456889"/>
            <a:ext cx="991722" cy="258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xmlns="" id="{366F01CF-331B-C1DC-C127-0C9D6CE1243B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 flipH="1">
            <a:off x="5969371" y="3789879"/>
            <a:ext cx="1" cy="258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xmlns="" id="{EBB9642A-3438-480A-B2FD-3183EE7159F0}"/>
              </a:ext>
            </a:extLst>
          </p:cNvPr>
          <p:cNvCxnSpPr/>
          <p:nvPr/>
        </p:nvCxnSpPr>
        <p:spPr>
          <a:xfrm>
            <a:off x="2734235" y="4706471"/>
            <a:ext cx="6042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xmlns="" id="{9DE2A104-BCEF-BD7F-9CC6-F9A49342648D}"/>
              </a:ext>
            </a:extLst>
          </p:cNvPr>
          <p:cNvCxnSpPr/>
          <p:nvPr/>
        </p:nvCxnSpPr>
        <p:spPr>
          <a:xfrm>
            <a:off x="5969371" y="4527176"/>
            <a:ext cx="0" cy="179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xmlns="" id="{F4966B0A-64A5-90B5-881B-293E3D1D6EBA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2734234" y="4706471"/>
            <a:ext cx="1" cy="300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>
            <a:extLst>
              <a:ext uri="{FF2B5EF4-FFF2-40B4-BE49-F238E27FC236}">
                <a16:creationId xmlns:a16="http://schemas.microsoft.com/office/drawing/2014/main" xmlns="" id="{65A6513D-A582-782A-DD44-D5A354FF62B7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4798358" y="4723805"/>
            <a:ext cx="0" cy="266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>
            <a:extLst>
              <a:ext uri="{FF2B5EF4-FFF2-40B4-BE49-F238E27FC236}">
                <a16:creationId xmlns:a16="http://schemas.microsoft.com/office/drawing/2014/main" xmlns="" id="{D19CC56D-65CB-1A7B-741E-F0D7D9DC702C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6929716" y="4723805"/>
            <a:ext cx="0" cy="283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>
            <a:extLst>
              <a:ext uri="{FF2B5EF4-FFF2-40B4-BE49-F238E27FC236}">
                <a16:creationId xmlns:a16="http://schemas.microsoft.com/office/drawing/2014/main" xmlns="" id="{1644BFC6-20D2-FB78-D3D8-8D02E1572BAF}"/>
              </a:ext>
            </a:extLst>
          </p:cNvPr>
          <p:cNvCxnSpPr/>
          <p:nvPr/>
        </p:nvCxnSpPr>
        <p:spPr>
          <a:xfrm>
            <a:off x="8776447" y="4706471"/>
            <a:ext cx="0" cy="300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оединитель: уступ 97">
            <a:extLst>
              <a:ext uri="{FF2B5EF4-FFF2-40B4-BE49-F238E27FC236}">
                <a16:creationId xmlns:a16="http://schemas.microsoft.com/office/drawing/2014/main" xmlns="" id="{EF83A590-D57C-B768-99B4-5A47AC8EEF8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806937" y="3259982"/>
            <a:ext cx="69126" cy="4195481"/>
          </a:xfrm>
          <a:prstGeom prst="bentConnector3">
            <a:avLst>
              <a:gd name="adj1" fmla="val -3307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>
            <a:extLst>
              <a:ext uri="{FF2B5EF4-FFF2-40B4-BE49-F238E27FC236}">
                <a16:creationId xmlns:a16="http://schemas.microsoft.com/office/drawing/2014/main" xmlns="" id="{B602F5F1-2F89-6B8A-2AA4-201B80C92A0C}"/>
              </a:ext>
            </a:extLst>
          </p:cNvPr>
          <p:cNvCxnSpPr>
            <a:stCxn id="45" idx="2"/>
          </p:cNvCxnSpPr>
          <p:nvPr/>
        </p:nvCxnSpPr>
        <p:spPr>
          <a:xfrm flipH="1">
            <a:off x="4798357" y="5464253"/>
            <a:ext cx="1" cy="156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>
            <a:extLst>
              <a:ext uri="{FF2B5EF4-FFF2-40B4-BE49-F238E27FC236}">
                <a16:creationId xmlns:a16="http://schemas.microsoft.com/office/drawing/2014/main" xmlns="" id="{2B735662-D554-544D-8E6A-EA21245DB5E3}"/>
              </a:ext>
            </a:extLst>
          </p:cNvPr>
          <p:cNvCxnSpPr>
            <a:endCxn id="48" idx="0"/>
          </p:cNvCxnSpPr>
          <p:nvPr/>
        </p:nvCxnSpPr>
        <p:spPr>
          <a:xfrm>
            <a:off x="3752070" y="5620871"/>
            <a:ext cx="1" cy="369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>
            <a:extLst>
              <a:ext uri="{FF2B5EF4-FFF2-40B4-BE49-F238E27FC236}">
                <a16:creationId xmlns:a16="http://schemas.microsoft.com/office/drawing/2014/main" xmlns="" id="{F62F6A0F-27E6-15B1-E16C-3DE04F932BA3}"/>
              </a:ext>
            </a:extLst>
          </p:cNvPr>
          <p:cNvCxnSpPr/>
          <p:nvPr/>
        </p:nvCxnSpPr>
        <p:spPr>
          <a:xfrm>
            <a:off x="6633882" y="5620871"/>
            <a:ext cx="0" cy="3690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697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338</Words>
  <Application>Microsoft Office PowerPoint</Application>
  <PresentationFormat>Широкоэкранный</PresentationFormat>
  <Paragraphs>61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Tahoma</vt:lpstr>
      <vt:lpstr>Times New Roman</vt:lpstr>
      <vt:lpstr>Тема Office</vt:lpstr>
      <vt:lpstr>Блок-схема бизнес-процессов по организации медицинской помощи пациентам с орфанными заболеваниями</vt:lpstr>
      <vt:lpstr>Блок-схема бизнес-процесса маршрута пациента с подозрением на орфанное заболевание </vt:lpstr>
      <vt:lpstr>Блок-схема бизнес-процесса алгоритма оказания лекарственной помощи пациенту с орфанным заболеванием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Темеш Әйгерім Миршатқызы</cp:lastModifiedBy>
  <cp:revision>48</cp:revision>
  <cp:lastPrinted>2024-07-23T05:22:04Z</cp:lastPrinted>
  <dcterms:created xsi:type="dcterms:W3CDTF">2024-07-21T11:13:56Z</dcterms:created>
  <dcterms:modified xsi:type="dcterms:W3CDTF">2024-07-23T20:16:20Z</dcterms:modified>
</cp:coreProperties>
</file>