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2" r:id="rId7"/>
    <p:sldId id="264" r:id="rId8"/>
  </p:sldIdLst>
  <p:sldSz cx="10077450" cy="5668963"/>
  <p:notesSz cx="7772400" cy="100584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17795596820703E-2"/>
          <c:y val="2.0733652312599701E-2"/>
          <c:w val="0.89174931420130799"/>
          <c:h val="0.457172342621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иммигрантов</c:v>
                </c:pt>
              </c:strCache>
            </c:strRef>
          </c:tx>
          <c:spPr>
            <a:solidFill>
              <a:srgbClr val="514D46"/>
            </a:solidFill>
            <a:ln w="0"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6C4315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C1-4819-A838-03D06825CD2C}"/>
              </c:ext>
            </c:extLst>
          </c:dPt>
          <c:dLbls>
            <c:dLbl>
              <c:idx val="7"/>
              <c:spPr/>
              <c:txPr>
                <a:bodyPr wrap="square"/>
                <a:lstStyle/>
                <a:p>
                  <a:pPr>
                    <a:defRPr sz="1600" b="0" strike="noStrike" spc="-1">
                      <a:solidFill>
                        <a:srgbClr val="003366"/>
                      </a:solidFill>
                      <a:latin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C1-4819-A838-03D06825CD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600" b="0" strike="noStrike" spc="-1">
                    <a:solidFill>
                      <a:srgbClr val="003366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4"/>
                <c:pt idx="0">
                  <c:v>Армения</c:v>
                </c:pt>
                <c:pt idx="1">
                  <c:v>Азербайджан</c:v>
                </c:pt>
                <c:pt idx="2">
                  <c:v>Беларусь</c:v>
                </c:pt>
                <c:pt idx="3">
                  <c:v>Грузия</c:v>
                </c:pt>
                <c:pt idx="4">
                  <c:v>Киргизия</c:v>
                </c:pt>
                <c:pt idx="5">
                  <c:v>Молдова</c:v>
                </c:pt>
                <c:pt idx="6">
                  <c:v>Таджикистан</c:v>
                </c:pt>
                <c:pt idx="7">
                  <c:v>Туркмения</c:v>
                </c:pt>
                <c:pt idx="8">
                  <c:v>Украина</c:v>
                </c:pt>
                <c:pt idx="9">
                  <c:v>США</c:v>
                </c:pt>
                <c:pt idx="10">
                  <c:v>Германия </c:v>
                </c:pt>
                <c:pt idx="11">
                  <c:v>Греция </c:v>
                </c:pt>
                <c:pt idx="12">
                  <c:v>Израиль  </c:v>
                </c:pt>
                <c:pt idx="13">
                  <c:v>Иран 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106</c:v>
                </c:pt>
                <c:pt idx="1">
                  <c:v>285</c:v>
                </c:pt>
                <c:pt idx="2">
                  <c:v>427</c:v>
                </c:pt>
                <c:pt idx="3">
                  <c:v>74</c:v>
                </c:pt>
                <c:pt idx="4">
                  <c:v>1673</c:v>
                </c:pt>
                <c:pt idx="5">
                  <c:v>88</c:v>
                </c:pt>
                <c:pt idx="6">
                  <c:v>617</c:v>
                </c:pt>
                <c:pt idx="8">
                  <c:v>1381</c:v>
                </c:pt>
                <c:pt idx="9">
                  <c:v>27</c:v>
                </c:pt>
                <c:pt idx="10">
                  <c:v>548</c:v>
                </c:pt>
                <c:pt idx="11">
                  <c:v>44</c:v>
                </c:pt>
                <c:pt idx="12">
                  <c:v>85</c:v>
                </c:pt>
                <c:pt idx="13">
                  <c:v>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C1-4819-A838-03D06825C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50705800"/>
        <c:axId val="350702664"/>
      </c:barChart>
      <c:catAx>
        <c:axId val="350705800"/>
        <c:scaling>
          <c:orientation val="minMax"/>
        </c:scaling>
        <c:delete val="0"/>
        <c:axPos val="b"/>
        <c:numFmt formatCode="[$-409]mm/dd/yyyy" sourceLinked="0"/>
        <c:majorTickMark val="out"/>
        <c:minorTickMark val="none"/>
        <c:tickLblPos val="nextTo"/>
        <c:spPr>
          <a:ln w="9360">
            <a:solidFill>
              <a:srgbClr val="878B9C"/>
            </a:solidFill>
            <a:round/>
          </a:ln>
        </c:spPr>
        <c:txPr>
          <a:bodyPr/>
          <a:lstStyle/>
          <a:p>
            <a:pPr>
              <a:defRPr lang="x-none" sz="1400" b="0" strike="noStrike" spc="-1">
                <a:solidFill>
                  <a:srgbClr val="935739"/>
                </a:solidFill>
                <a:latin typeface="Tahoma"/>
                <a:ea typeface="DejaVu Sans"/>
              </a:defRPr>
            </a:pPr>
            <a:endParaRPr lang="ru-RU"/>
          </a:p>
        </c:txPr>
        <c:crossAx val="350702664"/>
        <c:crosses val="autoZero"/>
        <c:auto val="1"/>
        <c:lblAlgn val="ctr"/>
        <c:lblOffset val="100"/>
        <c:noMultiLvlLbl val="0"/>
      </c:catAx>
      <c:valAx>
        <c:axId val="350702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360">
            <a:solidFill>
              <a:srgbClr val="878B9C"/>
            </a:solidFill>
            <a:round/>
          </a:ln>
        </c:spPr>
        <c:txPr>
          <a:bodyPr/>
          <a:lstStyle/>
          <a:p>
            <a:pPr>
              <a:defRPr lang="x-none" sz="1600" b="0" strike="noStrike" spc="-1">
                <a:solidFill>
                  <a:srgbClr val="935739"/>
                </a:solidFill>
                <a:latin typeface="Tahoma"/>
                <a:ea typeface="DejaVu Sans"/>
              </a:defRPr>
            </a:pPr>
            <a:endParaRPr lang="ru-RU"/>
          </a:p>
        </c:txPr>
        <c:crossAx val="350705800"/>
        <c:crossesAt val="1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C919D54-F199-4F8A-B7CC-9282B941BA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912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8B44CDB-B8F7-4B11-B04E-4DCD0F3F90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FAE0DEA-6369-4A23-9901-D6FDC2C67C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503640" y="30434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570120" y="30434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636240" y="30434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4B42BC8-F587-4CD6-BBC3-F4F563CFAD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D3AB5DC-AE45-4994-9149-606FBDB854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AD80B6-8ECE-42C5-94FD-4DBA155F9EF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E07B29-3611-4462-8F9E-1FD49EA5B74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A50E73-BF25-42AB-A89C-20CBC17C99C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94B321-E486-427C-8180-0A7C310CC2F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3640" y="226080"/>
            <a:ext cx="906912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A6B65AD-9430-4779-A7AB-5260C03DC77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DC4C6D-A8CF-4F74-914E-89C36BD7D31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2C5EED7-FCC5-471E-8D8D-859F948DC9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63E567-768B-4DDA-BB3F-B0AC74FA293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48D57B-0D74-48A2-BE11-3700B253A8B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912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AB9353-07C8-480C-A02B-C81AC5E17D0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D00213-A706-4B7B-9B3C-9BE3BCD7BCF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3640" y="30434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0120" y="30434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6240" y="3043440"/>
            <a:ext cx="29199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2BEF5C-1090-4B1F-9294-AA605C5B044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C6B5F1-0D6A-4E4E-9609-5F1480E152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0971AB5-5EC8-42D3-B7A2-248E0D18468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E47EB9F-D45C-4A44-B0EB-8E67235C61F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3640" y="226080"/>
            <a:ext cx="906912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DED9932-0C83-4F42-AE40-7192B7BFFA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38524A5-9A5C-42C7-A5AD-1627F5AA8DF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C35707A-68FA-44CA-ADF1-2DF64C15FF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13E21E4-84E7-45FC-A370-D8D2BC05E6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ldNum" idx="1"/>
          </p:nvPr>
        </p:nvSpPr>
        <p:spPr>
          <a:xfrm>
            <a:off x="7224840" y="5164560"/>
            <a:ext cx="2342160" cy="3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B9F87D5-A4D7-4374-9140-87C3541F1A6A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935739"/>
              </a:solidFill>
              <a:latin typeface="Tahom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" name="PlaceHolder 12"/>
          <p:cNvSpPr txBox="1"/>
          <p:nvPr/>
        </p:nvSpPr>
        <p:spPr>
          <a:xfrm>
            <a:off x="3446640" y="5164560"/>
            <a:ext cx="3188520" cy="3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x-none" sz="1600" b="1" strike="noStrike" spc="-1">
                <a:solidFill>
                  <a:srgbClr val="514D46"/>
                </a:solidFill>
                <a:latin typeface="Tahoma"/>
              </a:rPr>
              <a:t>Астана, 2024</a:t>
            </a:r>
            <a:endParaRPr lang="en-US" sz="1600" b="0" strike="noStrike" spc="-1">
              <a:solidFill>
                <a:srgbClr val="935739"/>
              </a:solidFill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88520" cy="3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2160" cy="3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DCD65F8-C045-4336-B38D-3F53D8A59CDD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4"/>
          </p:nvPr>
        </p:nvSpPr>
        <p:spPr>
          <a:xfrm>
            <a:off x="503640" y="5164560"/>
            <a:ext cx="2342160" cy="38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40" y="5244840"/>
            <a:ext cx="10074240" cy="4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x-none" sz="1600" b="1" strike="noStrike" spc="-1">
                <a:solidFill>
                  <a:srgbClr val="514D46"/>
                </a:solidFill>
                <a:latin typeface="Tahoma"/>
                <a:ea typeface="DejaVu Sans"/>
              </a:rPr>
              <a:t>-</a:t>
            </a:r>
            <a:fld id="{F3C2EAC6-B2FD-49FF-AAC6-9D10935AD7E0}" type="slidenum">
              <a:rPr lang="x-none" sz="1600" b="1" strike="noStrike" spc="-1">
                <a:solidFill>
                  <a:srgbClr val="514D46"/>
                </a:solidFill>
                <a:latin typeface="Tahoma"/>
                <a:ea typeface="DejaVu Sans"/>
              </a:rPr>
              <a:t>‹#›</a:t>
            </a:fld>
            <a:r>
              <a:rPr lang="x-none" sz="1600" b="1" strike="noStrike" spc="-1">
                <a:solidFill>
                  <a:srgbClr val="514D46"/>
                </a:solidFill>
                <a:latin typeface="Tahoma"/>
                <a:ea typeface="DejaVu Sans"/>
              </a:rPr>
              <a:t>-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9596160" cy="94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kk-KZ" sz="4000" b="1" spc="-1" dirty="0" smtClean="0">
                <a:solidFill>
                  <a:srgbClr val="935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en-US" sz="4000" b="1" spc="-1" dirty="0" smtClean="0">
                <a:solidFill>
                  <a:srgbClr val="935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1" dirty="0" smtClean="0">
                <a:solidFill>
                  <a:srgbClr val="935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</a:t>
            </a:r>
            <a:r>
              <a:rPr lang="kk-KZ" sz="4000" b="1" spc="-1" dirty="0" smtClean="0">
                <a:solidFill>
                  <a:srgbClr val="935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spc="-1" dirty="0" smtClean="0">
                <a:solidFill>
                  <a:srgbClr val="935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kk-KZ" sz="4000" b="1" spc="-1" dirty="0">
                <a:solidFill>
                  <a:srgbClr val="935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4000" b="1" spc="-1" dirty="0" smtClean="0">
                <a:solidFill>
                  <a:srgbClr val="9357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орфанность заболевания.</a:t>
            </a:r>
            <a:endParaRPr lang="en-US" sz="4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560" y="0"/>
            <a:ext cx="9063360" cy="94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заболевания</a:t>
            </a:r>
            <a:endParaRPr lang="en-US" sz="32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4000" y="1326240"/>
            <a:ext cx="9063360" cy="328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Происхождение: (наследственность, экология, 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п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ониженный иммунитет, вирусная инфекция)</a:t>
            </a: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Arial"/>
              </a:rPr>
              <a:t>Распространённость </a:t>
            </a:r>
            <a:r>
              <a:rPr lang="ru-RU" sz="2000" spc="-1" dirty="0" smtClean="0">
                <a:solidFill>
                  <a:srgbClr val="000000"/>
                </a:solidFill>
                <a:latin typeface="Arial"/>
              </a:rPr>
              <a:t>заболевания: ( статистика мировая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, в Казахстане)</a:t>
            </a: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</a:rPr>
              <a:t>КОД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</a:rPr>
              <a:t>МКБ 10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Диаграмма 3">
            <a:extLst>
              <a:ext uri="{FF2B5EF4-FFF2-40B4-BE49-F238E27FC236}">
                <a16:creationId xmlns="" xmlns:a16="http://schemas.microsoft.com/office/drawing/2014/main" id="{63FB5C7D-EA4B-3DB1-7854-C3BFC3C1C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248753"/>
              </p:ext>
            </p:extLst>
          </p:nvPr>
        </p:nvGraphicFramePr>
        <p:xfrm>
          <a:off x="2276873" y="2716306"/>
          <a:ext cx="4975574" cy="255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988844" y="2228056"/>
            <a:ext cx="2619375" cy="1743075"/>
          </a:xfrm>
          <a:prstGeom prst="rect">
            <a:avLst/>
          </a:prstGeom>
        </p:spPr>
      </p:pic>
      <p:sp>
        <p:nvSpPr>
          <p:cNvPr id="105" name="PlaceHolder 15"/>
          <p:cNvSpPr/>
          <p:nvPr/>
        </p:nvSpPr>
        <p:spPr>
          <a:xfrm>
            <a:off x="457560" y="38880"/>
            <a:ext cx="9063360" cy="94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FFFFFF"/>
                </a:solidFill>
                <a:latin typeface="Tahoma"/>
              </a:rPr>
              <a:t>Эпидемиология, патогенез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242047" y="1326600"/>
            <a:ext cx="9324953" cy="328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333"/>
          </a:bodyPr>
          <a:lstStyle/>
          <a:p>
            <a:pPr marL="889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ahoma"/>
                <a:ea typeface="Microsoft YaHei"/>
              </a:rPr>
              <a:t>Классификация                          2) Клинические проявления</a:t>
            </a:r>
          </a:p>
          <a:p>
            <a:pPr marL="889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endParaRPr lang="ru-RU" sz="2000" spc="-1" dirty="0">
              <a:solidFill>
                <a:srgbClr val="000000"/>
              </a:solidFill>
              <a:latin typeface="Tahoma"/>
              <a:ea typeface="Microsoft YaHei"/>
            </a:endParaRPr>
          </a:p>
          <a:p>
            <a:pPr marL="889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Tahoma"/>
              <a:ea typeface="Microsoft YaHei"/>
            </a:endParaRPr>
          </a:p>
          <a:p>
            <a:pPr marL="432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ahoma"/>
                <a:ea typeface="Microsoft YaHei"/>
              </a:rPr>
              <a:t>        форма (латентная,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ahoma"/>
                <a:ea typeface="Microsoft YaHei"/>
              </a:rPr>
              <a:t>манифестная</a:t>
            </a:r>
            <a:r>
              <a:rPr lang="ru-RU" sz="2000" b="0" strike="noStrike" spc="-1" dirty="0">
                <a:solidFill>
                  <a:srgbClr val="000000"/>
                </a:solidFill>
                <a:latin typeface="Tahoma"/>
                <a:ea typeface="Microsoft YaHei"/>
              </a:rPr>
              <a:t>)         синдромы</a:t>
            </a:r>
          </a:p>
          <a:p>
            <a:pPr marL="432000"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pc="-1" dirty="0">
              <a:solidFill>
                <a:srgbClr val="000000"/>
              </a:solidFill>
              <a:latin typeface="Tahoma"/>
              <a:ea typeface="Microsoft YaHei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Tahoma"/>
              <a:ea typeface="Microsoft YaHei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spc="-1" dirty="0">
                <a:solidFill>
                  <a:srgbClr val="000000"/>
                </a:solidFill>
                <a:latin typeface="Tahoma"/>
                <a:ea typeface="Microsoft YaHei"/>
              </a:rPr>
              <a:t>        течение </a:t>
            </a:r>
            <a:r>
              <a:rPr lang="ru-RU" sz="2000" spc="-1" dirty="0" smtClean="0">
                <a:solidFill>
                  <a:srgbClr val="000000"/>
                </a:solidFill>
                <a:latin typeface="Tahoma"/>
                <a:ea typeface="Microsoft YaHei"/>
              </a:rPr>
              <a:t>(острое, хроническое)               </a:t>
            </a:r>
            <a:r>
              <a:rPr lang="ru-RU" sz="2000" spc="-1" dirty="0">
                <a:solidFill>
                  <a:srgbClr val="000000"/>
                </a:solidFill>
                <a:latin typeface="Tahoma"/>
                <a:ea typeface="Microsoft YaHei"/>
              </a:rPr>
              <a:t>симптомы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16"/>
          <p:cNvSpPr/>
          <p:nvPr/>
        </p:nvSpPr>
        <p:spPr>
          <a:xfrm>
            <a:off x="457200" y="360"/>
            <a:ext cx="9063360" cy="94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FFFFFF"/>
                </a:solidFill>
                <a:latin typeface="Tahoma"/>
                <a:ea typeface="DejaVu Sans"/>
              </a:rPr>
              <a:t>Классификация, клинические проявления </a:t>
            </a:r>
            <a:r>
              <a:rPr lang="ru-RU" sz="2400" b="1" strike="noStrike" spc="-1" dirty="0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="" xmlns:a16="http://schemas.microsoft.com/office/drawing/2014/main" id="{335EE590-CCD1-11AD-9963-33131736E39F}"/>
              </a:ext>
            </a:extLst>
          </p:cNvPr>
          <p:cNvSpPr/>
          <p:nvPr/>
        </p:nvSpPr>
        <p:spPr>
          <a:xfrm>
            <a:off x="1577789" y="1766049"/>
            <a:ext cx="466164" cy="636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3D61B377-E2DD-F4D6-0709-AFE16E4F543B}"/>
              </a:ext>
            </a:extLst>
          </p:cNvPr>
          <p:cNvSpPr/>
          <p:nvPr/>
        </p:nvSpPr>
        <p:spPr>
          <a:xfrm>
            <a:off x="1604683" y="3074897"/>
            <a:ext cx="466164" cy="636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147A59D2-797F-3111-F5AC-69787C48FF08}"/>
              </a:ext>
            </a:extLst>
          </p:cNvPr>
          <p:cNvSpPr/>
          <p:nvPr/>
        </p:nvSpPr>
        <p:spPr>
          <a:xfrm>
            <a:off x="6427695" y="1766049"/>
            <a:ext cx="466164" cy="636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62AB52AD-2064-994E-1677-987DAF2316E7}"/>
              </a:ext>
            </a:extLst>
          </p:cNvPr>
          <p:cNvSpPr/>
          <p:nvPr/>
        </p:nvSpPr>
        <p:spPr>
          <a:xfrm>
            <a:off x="6436660" y="3074897"/>
            <a:ext cx="466164" cy="6364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0" y="1326600"/>
            <a:ext cx="10077450" cy="328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              Диагностика                                                            Лечение</a:t>
            </a: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pc="-1" dirty="0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spc="-1" dirty="0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spc="-1" dirty="0">
                <a:solidFill>
                  <a:srgbClr val="000000"/>
                </a:solidFill>
                <a:latin typeface="Arial"/>
              </a:rPr>
              <a:t>инструментальная, не </a:t>
            </a:r>
            <a:r>
              <a:rPr lang="ru-RU" sz="1800" spc="-1" dirty="0" smtClean="0">
                <a:solidFill>
                  <a:srgbClr val="000000"/>
                </a:solidFill>
                <a:latin typeface="Arial"/>
              </a:rPr>
              <a:t>инструментальная             </a:t>
            </a:r>
            <a:r>
              <a:rPr lang="ru-RU" sz="1800" spc="-1" dirty="0">
                <a:solidFill>
                  <a:srgbClr val="000000"/>
                </a:solidFill>
                <a:latin typeface="Arial"/>
              </a:rPr>
              <a:t>медикаментозное, операбельное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9"/>
          <p:cNvSpPr/>
          <p:nvPr/>
        </p:nvSpPr>
        <p:spPr>
          <a:xfrm>
            <a:off x="457200" y="360"/>
            <a:ext cx="9063360" cy="94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Tahoma"/>
                <a:ea typeface="DejaVu Sans"/>
              </a:rPr>
              <a:t>Диагностика, лечение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8176C325-DEAF-8E53-C10C-B41C1F8316A3}"/>
              </a:ext>
            </a:extLst>
          </p:cNvPr>
          <p:cNvCxnSpPr/>
          <p:nvPr/>
        </p:nvCxnSpPr>
        <p:spPr>
          <a:xfrm>
            <a:off x="2859741" y="1927412"/>
            <a:ext cx="941294" cy="475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AAC3FAB6-7662-076E-95AE-D17DB95D3471}"/>
              </a:ext>
            </a:extLst>
          </p:cNvPr>
          <p:cNvCxnSpPr/>
          <p:nvPr/>
        </p:nvCxnSpPr>
        <p:spPr>
          <a:xfrm>
            <a:off x="4249271" y="1927412"/>
            <a:ext cx="636494" cy="61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625F4358-7213-9DC8-B8C7-B458595D451B}"/>
              </a:ext>
            </a:extLst>
          </p:cNvPr>
          <p:cNvSpPr/>
          <p:nvPr/>
        </p:nvSpPr>
        <p:spPr>
          <a:xfrm>
            <a:off x="1494310" y="1797158"/>
            <a:ext cx="270042" cy="600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FB14FBBD-996C-93EF-C7AA-B5D5E6409D0C}"/>
              </a:ext>
            </a:extLst>
          </p:cNvPr>
          <p:cNvSpPr/>
          <p:nvPr/>
        </p:nvSpPr>
        <p:spPr>
          <a:xfrm>
            <a:off x="2589699" y="1801729"/>
            <a:ext cx="270042" cy="600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1ED3CB29-C197-C6E4-B34C-78C9F4D03F60}"/>
              </a:ext>
            </a:extLst>
          </p:cNvPr>
          <p:cNvSpPr/>
          <p:nvPr/>
        </p:nvSpPr>
        <p:spPr>
          <a:xfrm>
            <a:off x="7076544" y="1801729"/>
            <a:ext cx="270042" cy="600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53A1DCCD-FDDA-B933-C2BC-47A2A2F9CA6B}"/>
              </a:ext>
            </a:extLst>
          </p:cNvPr>
          <p:cNvSpPr/>
          <p:nvPr/>
        </p:nvSpPr>
        <p:spPr>
          <a:xfrm>
            <a:off x="7780264" y="1801729"/>
            <a:ext cx="270042" cy="600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3"/>
          <p:cNvSpPr/>
          <p:nvPr/>
        </p:nvSpPr>
        <p:spPr>
          <a:xfrm>
            <a:off x="457920" y="1371600"/>
            <a:ext cx="9063360" cy="94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4400" b="1" strike="noStrike" spc="-1">
                <a:solidFill>
                  <a:srgbClr val="935739"/>
                </a:solidFill>
                <a:latin typeface="Tahoma"/>
                <a:ea typeface="DejaVu Sans"/>
              </a:rPr>
              <a:t>Благодарю за внимание!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/>
          <p:nvPr/>
        </p:nvSpPr>
        <p:spPr>
          <a:xfrm>
            <a:off x="504360" y="2057400"/>
            <a:ext cx="9063360" cy="25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x-none" sz="2000" b="1" strike="noStrike" spc="-1" dirty="0">
                <a:solidFill>
                  <a:srgbClr val="514D46"/>
                </a:solidFill>
                <a:latin typeface="Tahoma"/>
                <a:ea typeface="DejaVu Sans"/>
              </a:rPr>
              <a:t>Ф.И.О. Автора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x-none" sz="2000" b="1" strike="noStrike" spc="-1" dirty="0">
                <a:solidFill>
                  <a:srgbClr val="514D46"/>
                </a:solidFill>
                <a:latin typeface="Tahoma"/>
                <a:ea typeface="DejaVu Sans"/>
              </a:rPr>
              <a:t>Регалии Автора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85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Microsoft YaHei</vt:lpstr>
      <vt:lpstr>Arial</vt:lpstr>
      <vt:lpstr>DejaVu Sans</vt:lpstr>
      <vt:lpstr>Symbol</vt:lpstr>
      <vt:lpstr>Tahoma</vt:lpstr>
      <vt:lpstr>Times New Roman</vt:lpstr>
      <vt:lpstr>Wingdings</vt:lpstr>
      <vt:lpstr>Office Theme</vt:lpstr>
      <vt:lpstr>Office Theme</vt:lpstr>
      <vt:lpstr>Алгоритм подачи заявки на орфанность заболевания.</vt:lpstr>
      <vt:lpstr>Актуальность заболевания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UMC</dc:title>
  <dc:subject/>
  <dc:creator>Пользователь</dc:creator>
  <dc:description/>
  <cp:lastModifiedBy>Темеш Әйгерім Миршатқызы</cp:lastModifiedBy>
  <cp:revision>19</cp:revision>
  <dcterms:created xsi:type="dcterms:W3CDTF">2024-01-07T14:25:50Z</dcterms:created>
  <dcterms:modified xsi:type="dcterms:W3CDTF">2024-06-18T08:24:17Z</dcterms:modified>
  <dc:language>en-US</dc:language>
</cp:coreProperties>
</file>